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Bienvenidos. Today we work at the Cedar Hollow farmers market in Spanish: foods, numbers, and prices. By the end of class, every student will sell food to customers in Spanish.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Hook, about 2 minutes. Students turn and talk, then share. La sandía costs the most ($6.00) and las naranjas cost the least ($2.50). Collect guesses for asking a price but do not correct them yet: the answer comes on slide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target and the I can statements aloud. Tell students they will rate themselves on each one at the end of class (slide 10).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Choral repetition: say each word with its article and have students repeat. Point to the food on the stand as you say it. Ask: why las manzanas but la sandía? (plural vs. one). Flag la leche: it ends in -e but it is feminine. Prices on both stands are the same ones used in the game and on the worksheets.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the pattern: dollars, then con, then cents. One dollar is singular: un dólar. Watch the look-alikes: doce (12) vs. dos (2), and dieciséis (16) vs. seis (6). Quick drill: say a price from the stands and have students hold up fingers for the dollars.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Worked example. Think aloud: I see el queso, el means one, so I use cuesta. I see las fresas, las means more than one, so I use cuestan. The answer uses the same verb as the question. Compare: ¿Cuánto cuestan los huevos? but ¿Cuánto cuesta una docena de huevos?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the conversation with a student, then pairs read it twice and switch roles. Then they swap in a different food and its price from the stands. Quisiera (I would like) is a little more polite than Quiero (I want); both work with por favor. In the game, students are the seller: they answer ¿Qué desea? customers, say prices, and say De nada. ¡Hasta luego!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1. cuesta. 2. cuestan. 3. cuesta. 4. seis dólares con cincuenta centavos. 5. Quisiera el queso, por favor (Quiero el queso, por favor is also correct). If more than a few boards are wrong, re-model with slide 6 before releasing play.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three codes on the board by group. Same code, same customers in the same order, so a group can compare afterward. Each morning students do a job for Sra. Ríos (load the truck, ask a price, set a price tag, or write the sign), then serve two customers. Right answers earn stars, sales, and tips. Play takes about 10 to 12 minutes. Level 1 gets word help, hints, and a second try; Level 2 gets word help and hints; Level 3 has none. Read aloud uses a Spanish voice only where the device has one installed (most Chromebooks and Macs); other devices may read the Spanish with an English voice, so the on-screen text is the main support. To check codes, tap Made by GBG Education 5 times and enter the passphrase from the lesson plan (keep it private; notes can show on a shared screen).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2. ¿Cuánto cuestan las uvas? 3. cuatro dólares con cincuenta centavos. 4. $3.00 + $4.00 = $7.00: Son siete dólares. Sort the tickets into got it, almost, and not yet for tomorrow's warm-up.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8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1143000"/>
            <a:ext cx="82296" cy="3749039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43000" y="1097280"/>
            <a:ext cx="98755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400" b="1" spc="300">
                <a:solidFill>
                  <a:srgbClr val="8FC5A3"/>
                </a:solidFill>
                <a:latin typeface="Arial"/>
              </a:rPr>
              <a:t>GBG 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645920"/>
            <a:ext cx="9875520" cy="19964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95000"/>
              </a:lnSpc>
            </a:pPr>
            <a:r>
              <a:rPr sz="6000" b="1">
                <a:solidFill>
                  <a:srgbClr val="FFFFFF"/>
                </a:solidFill>
                <a:latin typeface="Arial"/>
              </a:rPr>
              <a:t>El mercado de Cedar Hollow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825240"/>
            <a:ext cx="987552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2600" b="0">
                <a:solidFill>
                  <a:srgbClr val="8FC5A3"/>
                </a:solidFill>
                <a:latin typeface="Arial"/>
              </a:rPr>
              <a:t>Spanish 1  ·  Grades 9-12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465320"/>
            <a:ext cx="98755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800" b="0">
                <a:solidFill>
                  <a:srgbClr val="FFFFFF"/>
                </a:solidFill>
                <a:latin typeface="Arial"/>
              </a:rPr>
              <a:t>Sra. Montoya  ·  Cedar Hollow High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5806440"/>
            <a:ext cx="987552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300" b="0">
                <a:solidFill>
                  <a:srgbClr val="B9C4BE"/>
                </a:solidFill>
                <a:latin typeface="Arial"/>
              </a:rPr>
              <a:t>Lesson introduction  ·  50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667512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100000"/>
              </a:lnSpc>
            </a:pPr>
            <a:r>
              <a:rPr sz="3600" b="1">
                <a:solidFill>
                  <a:srgbClr val="111814"/>
                </a:solidFill>
                <a:latin typeface="Arial"/>
              </a:rPr>
              <a:t>¿Qué hay en el mercado?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197864"/>
            <a:ext cx="1005840" cy="64008"/>
          </a:xfrm>
          <a:prstGeom prst="rect">
            <a:avLst/>
          </a:prstGeom>
          <a:solidFill>
            <a:srgbClr val="8FC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63624"/>
            <a:ext cx="5760720" cy="4517136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marL="384048" indent="-384048">
              <a:lnSpc>
                <a:spcPct val="105000"/>
              </a:lnSpc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Look at the fruit stand. Which foods can you name?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Which fruit costs the most? The least?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How would you ask what something costs?</a:t>
            </a:r>
          </a:p>
        </p:txBody>
      </p:sp>
      <p:pic>
        <p:nvPicPr>
          <p:cNvPr id="6" name="Picture 5" descr="img-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044473"/>
            <a:ext cx="4846320" cy="35554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1520" y="6291072"/>
            <a:ext cx="10744200" cy="9144"/>
          </a:xfrm>
          <a:prstGeom prst="rect">
            <a:avLst/>
          </a:prstGeom>
          <a:solidFill>
            <a:srgbClr val="CFD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100" b="0">
                <a:solidFill>
                  <a:srgbClr val="47524C"/>
                </a:solidFill>
                <a:latin typeface="Arial"/>
              </a:rPr>
              <a:t>GBG Education  ·  El mercado de Cedar Hollow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61320" y="635508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algn="r"/>
            <a:r>
              <a:rPr sz="1100" b="0">
                <a:solidFill>
                  <a:srgbClr val="47524C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667512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100000"/>
              </a:lnSpc>
            </a:pPr>
            <a:r>
              <a:rPr sz="3600" b="1">
                <a:solidFill>
                  <a:srgbClr val="111814"/>
                </a:solidFill>
                <a:latin typeface="Arial"/>
              </a:rPr>
              <a:t>Hoy vamos al mercado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197864"/>
            <a:ext cx="1005840" cy="64008"/>
          </a:xfrm>
          <a:prstGeom prst="rect">
            <a:avLst/>
          </a:prstGeom>
          <a:solidFill>
            <a:srgbClr val="8FC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63624"/>
            <a:ext cx="10698480" cy="4517136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marL="384048" indent="-384048">
              <a:lnSpc>
                <a:spcPct val="105000"/>
              </a:lnSpc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Learning target:</a:t>
            </a:r>
            <a:r>
              <a:rPr sz="3200" b="0">
                <a:solidFill>
                  <a:srgbClr val="111814"/>
                </a:solidFill>
                <a:latin typeface="Arial"/>
              </a:rPr>
              <a:t> I can shop at a market in Spanish.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I can name foods with </a:t>
            </a:r>
            <a:r>
              <a:rPr sz="3200" b="1">
                <a:solidFill>
                  <a:srgbClr val="111814"/>
                </a:solidFill>
                <a:latin typeface="Arial"/>
              </a:rPr>
              <a:t>el, la, los, las</a:t>
            </a:r>
            <a:r>
              <a:rPr sz="3200" b="0">
                <a:solidFill>
                  <a:srgbClr val="111814"/>
                </a:solidFill>
                <a:latin typeface="Arial"/>
              </a:rPr>
              <a:t>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I can say a price like </a:t>
            </a:r>
            <a:r>
              <a:rPr sz="3200" b="1">
                <a:solidFill>
                  <a:srgbClr val="111814"/>
                </a:solidFill>
                <a:latin typeface="Arial"/>
              </a:rPr>
              <a:t>$4.50</a:t>
            </a:r>
            <a:r>
              <a:rPr sz="3200" b="0">
                <a:solidFill>
                  <a:srgbClr val="111814"/>
                </a:solidFill>
                <a:latin typeface="Arial"/>
              </a:rPr>
              <a:t> in Spanish.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I can choose </a:t>
            </a:r>
            <a:r>
              <a:rPr sz="3200" b="1">
                <a:solidFill>
                  <a:srgbClr val="111814"/>
                </a:solidFill>
                <a:latin typeface="Arial"/>
              </a:rPr>
              <a:t>cuesta</a:t>
            </a:r>
            <a:r>
              <a:rPr sz="3200" b="0">
                <a:solidFill>
                  <a:srgbClr val="111814"/>
                </a:solidFill>
                <a:latin typeface="Arial"/>
              </a:rPr>
              <a:t> or </a:t>
            </a:r>
            <a:r>
              <a:rPr sz="3200" b="1">
                <a:solidFill>
                  <a:srgbClr val="111814"/>
                </a:solidFill>
                <a:latin typeface="Arial"/>
              </a:rPr>
              <a:t>cuestan</a:t>
            </a:r>
            <a:r>
              <a:rPr sz="3200" b="0">
                <a:solidFill>
                  <a:srgbClr val="111814"/>
                </a:solidFill>
                <a:latin typeface="Arial"/>
              </a:rPr>
              <a:t> to ask a price.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I can ask for food politely and finish a purchase.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91072"/>
            <a:ext cx="10744200" cy="9144"/>
          </a:xfrm>
          <a:prstGeom prst="rect">
            <a:avLst/>
          </a:prstGeom>
          <a:solidFill>
            <a:srgbClr val="CFD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100" b="0">
                <a:solidFill>
                  <a:srgbClr val="47524C"/>
                </a:solidFill>
                <a:latin typeface="Arial"/>
              </a:rPr>
              <a:t>GBG Education  ·  El mercado de Cedar Hollow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61320" y="635508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algn="r"/>
            <a:r>
              <a:rPr sz="1100" b="0">
                <a:solidFill>
                  <a:srgbClr val="47524C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667512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100000"/>
              </a:lnSpc>
            </a:pPr>
            <a:r>
              <a:rPr sz="3600" b="1">
                <a:solidFill>
                  <a:srgbClr val="111814"/>
                </a:solidFill>
                <a:latin typeface="Arial"/>
              </a:rPr>
              <a:t>Las frutas y la granja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197864"/>
            <a:ext cx="1005840" cy="64008"/>
          </a:xfrm>
          <a:prstGeom prst="rect">
            <a:avLst/>
          </a:prstGeom>
          <a:solidFill>
            <a:srgbClr val="8FC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63624"/>
            <a:ext cx="5760720" cy="4517136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marL="384048" indent="-384048">
              <a:lnSpc>
                <a:spcPct val="105000"/>
              </a:lnSpc>
              <a:buClr>
                <a:srgbClr val="1D6A45"/>
              </a:buClr>
              <a:buSzPct val="100000"/>
              <a:buFont typeface="Arial"/>
              <a:buChar char="•"/>
            </a:pPr>
            <a:r>
              <a:rPr sz="2400" b="1">
                <a:solidFill>
                  <a:srgbClr val="111814"/>
                </a:solidFill>
                <a:latin typeface="Arial"/>
              </a:rPr>
              <a:t>Frutas:</a:t>
            </a:r>
            <a:r>
              <a:rPr sz="2400" b="0">
                <a:solidFill>
                  <a:srgbClr val="111814"/>
                </a:solidFill>
                <a:latin typeface="Arial"/>
              </a:rPr>
              <a:t> las manzanas, las naranjas, las fresas, las uvas, las peras, la sandía</a:t>
            </a:r>
          </a:p>
          <a:p>
            <a:pPr marL="384048" indent="-384048">
              <a:lnSpc>
                <a:spcPct val="105000"/>
              </a:lnSpc>
              <a:spcBef>
                <a:spcPts val="13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2400" b="1">
                <a:solidFill>
                  <a:srgbClr val="111814"/>
                </a:solidFill>
                <a:latin typeface="Arial"/>
              </a:rPr>
              <a:t>La granja:</a:t>
            </a:r>
            <a:r>
              <a:rPr sz="2400" b="0">
                <a:solidFill>
                  <a:srgbClr val="111814"/>
                </a:solidFill>
                <a:latin typeface="Arial"/>
              </a:rPr>
              <a:t> el pan, el queso, los huevos, la leche, la lechuga, los tomates</a:t>
            </a:r>
          </a:p>
          <a:p>
            <a:pPr marL="384048" indent="-384048">
              <a:lnSpc>
                <a:spcPct val="105000"/>
              </a:lnSpc>
              <a:spcBef>
                <a:spcPts val="13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2400" b="1">
                <a:solidFill>
                  <a:srgbClr val="111814"/>
                </a:solidFill>
                <a:latin typeface="Arial"/>
              </a:rPr>
              <a:t>una docena de huevos</a:t>
            </a:r>
            <a:r>
              <a:rPr sz="2400" b="0">
                <a:solidFill>
                  <a:srgbClr val="111814"/>
                </a:solidFill>
                <a:latin typeface="Arial"/>
              </a:rPr>
              <a:t> = 12 eggs</a:t>
            </a:r>
          </a:p>
          <a:p>
            <a:pPr marL="384048" indent="-384048">
              <a:lnSpc>
                <a:spcPct val="105000"/>
              </a:lnSpc>
              <a:spcBef>
                <a:spcPts val="13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2400" b="1">
                <a:solidFill>
                  <a:srgbClr val="111814"/>
                </a:solidFill>
                <a:latin typeface="Arial"/>
              </a:rPr>
              <a:t>la leche</a:t>
            </a:r>
            <a:r>
              <a:rPr sz="2400" b="0">
                <a:solidFill>
                  <a:srgbClr val="111814"/>
                </a:solidFill>
                <a:latin typeface="Arial"/>
              </a:rPr>
              <a:t> is feminine, even though it ends in -e</a:t>
            </a:r>
          </a:p>
        </p:txBody>
      </p:sp>
      <p:pic>
        <p:nvPicPr>
          <p:cNvPr id="6" name="Picture 5" descr="img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044473"/>
            <a:ext cx="4846320" cy="35554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1520" y="6291072"/>
            <a:ext cx="10744200" cy="9144"/>
          </a:xfrm>
          <a:prstGeom prst="rect">
            <a:avLst/>
          </a:prstGeom>
          <a:solidFill>
            <a:srgbClr val="CFD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100" b="0">
                <a:solidFill>
                  <a:srgbClr val="47524C"/>
                </a:solidFill>
                <a:latin typeface="Arial"/>
              </a:rPr>
              <a:t>GBG Education  ·  El mercado de Cedar Hollow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61320" y="635508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algn="r"/>
            <a:r>
              <a:rPr sz="1100" b="0">
                <a:solidFill>
                  <a:srgbClr val="47524C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667512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100000"/>
              </a:lnSpc>
            </a:pPr>
            <a:r>
              <a:rPr sz="3600" b="1">
                <a:solidFill>
                  <a:srgbClr val="111814"/>
                </a:solidFill>
                <a:latin typeface="Arial"/>
              </a:rPr>
              <a:t>Los números y los precios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197864"/>
            <a:ext cx="1005840" cy="64008"/>
          </a:xfrm>
          <a:prstGeom prst="rect">
            <a:avLst/>
          </a:prstGeom>
          <a:solidFill>
            <a:srgbClr val="8FC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63624"/>
            <a:ext cx="10698480" cy="4517136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marL="384048" indent="-384048">
              <a:lnSpc>
                <a:spcPct val="105000"/>
              </a:lnSpc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11 once, 12 doce, 13 trece, 14 catorce, 15 quince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16 dieciséis, 17 diecisiete, 18 dieciocho, 19 diecinueve, 20 veinte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$3.00</a:t>
            </a:r>
            <a:r>
              <a:rPr sz="3200" b="0">
                <a:solidFill>
                  <a:srgbClr val="111814"/>
                </a:solidFill>
                <a:latin typeface="Arial"/>
              </a:rPr>
              <a:t> = tres dólares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$2.50</a:t>
            </a:r>
            <a:r>
              <a:rPr sz="3200" b="0">
                <a:solidFill>
                  <a:srgbClr val="111814"/>
                </a:solidFill>
                <a:latin typeface="Arial"/>
              </a:rPr>
              <a:t> = dos dólares </a:t>
            </a:r>
            <a:r>
              <a:rPr sz="3200" b="1">
                <a:solidFill>
                  <a:srgbClr val="111814"/>
                </a:solidFill>
                <a:latin typeface="Arial"/>
              </a:rPr>
              <a:t>con</a:t>
            </a:r>
            <a:r>
              <a:rPr sz="3200" b="0">
                <a:solidFill>
                  <a:srgbClr val="111814"/>
                </a:solidFill>
                <a:latin typeface="Arial"/>
              </a:rPr>
              <a:t> cincuenta centavos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$1.50</a:t>
            </a:r>
            <a:r>
              <a:rPr sz="3200" b="0">
                <a:solidFill>
                  <a:srgbClr val="111814"/>
                </a:solidFill>
                <a:latin typeface="Arial"/>
              </a:rPr>
              <a:t> = </a:t>
            </a:r>
            <a:r>
              <a:rPr sz="3200" b="1">
                <a:solidFill>
                  <a:srgbClr val="111814"/>
                </a:solidFill>
                <a:latin typeface="Arial"/>
              </a:rPr>
              <a:t>un dólar</a:t>
            </a:r>
            <a:r>
              <a:rPr sz="3200" b="0">
                <a:solidFill>
                  <a:srgbClr val="111814"/>
                </a:solidFill>
                <a:latin typeface="Arial"/>
              </a:rPr>
              <a:t> con cincuenta centavos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91072"/>
            <a:ext cx="10744200" cy="9144"/>
          </a:xfrm>
          <a:prstGeom prst="rect">
            <a:avLst/>
          </a:prstGeom>
          <a:solidFill>
            <a:srgbClr val="CFD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100" b="0">
                <a:solidFill>
                  <a:srgbClr val="47524C"/>
                </a:solidFill>
                <a:latin typeface="Arial"/>
              </a:rPr>
              <a:t>GBG Education  ·  El mercado de Cedar Hollow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61320" y="635508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algn="r"/>
            <a:r>
              <a:rPr sz="1100" b="0">
                <a:solidFill>
                  <a:srgbClr val="47524C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667512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100000"/>
              </a:lnSpc>
            </a:pPr>
            <a:r>
              <a:rPr sz="3600" b="1">
                <a:solidFill>
                  <a:srgbClr val="111814"/>
                </a:solidFill>
                <a:latin typeface="Arial"/>
              </a:rPr>
              <a:t>¿Cuesta o cuestan?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197864"/>
            <a:ext cx="1005840" cy="64008"/>
          </a:xfrm>
          <a:prstGeom prst="rect">
            <a:avLst/>
          </a:prstGeom>
          <a:solidFill>
            <a:srgbClr val="8FC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63624"/>
            <a:ext cx="10698480" cy="4517136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marL="384048" indent="-384048">
              <a:lnSpc>
                <a:spcPct val="105000"/>
              </a:lnSpc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One thing: </a:t>
            </a:r>
            <a:r>
              <a:rPr sz="3200" b="1">
                <a:solidFill>
                  <a:srgbClr val="111814"/>
                </a:solidFill>
                <a:latin typeface="Arial"/>
              </a:rPr>
              <a:t>¿Cuánto cuesta</a:t>
            </a:r>
            <a:r>
              <a:rPr sz="3200" b="0">
                <a:solidFill>
                  <a:srgbClr val="111814"/>
                </a:solidFill>
                <a:latin typeface="Arial"/>
              </a:rPr>
              <a:t> el queso? </a:t>
            </a:r>
            <a:r>
              <a:rPr sz="3200" b="1">
                <a:solidFill>
                  <a:srgbClr val="111814"/>
                </a:solidFill>
                <a:latin typeface="Arial"/>
              </a:rPr>
              <a:t>Cuesta</a:t>
            </a:r>
            <a:r>
              <a:rPr sz="3200" b="0">
                <a:solidFill>
                  <a:srgbClr val="111814"/>
                </a:solidFill>
                <a:latin typeface="Arial"/>
              </a:rPr>
              <a:t> siete dólares.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More than one: </a:t>
            </a:r>
            <a:r>
              <a:rPr sz="3200" b="1">
                <a:solidFill>
                  <a:srgbClr val="111814"/>
                </a:solidFill>
                <a:latin typeface="Arial"/>
              </a:rPr>
              <a:t>¿Cuánto cuestan</a:t>
            </a:r>
            <a:r>
              <a:rPr sz="3200" b="0">
                <a:solidFill>
                  <a:srgbClr val="111814"/>
                </a:solidFill>
                <a:latin typeface="Arial"/>
              </a:rPr>
              <a:t> las fresas? </a:t>
            </a:r>
            <a:r>
              <a:rPr sz="3200" b="1">
                <a:solidFill>
                  <a:srgbClr val="111814"/>
                </a:solidFill>
                <a:latin typeface="Arial"/>
              </a:rPr>
              <a:t>Cuestan</a:t>
            </a:r>
            <a:r>
              <a:rPr sz="3200" b="0">
                <a:solidFill>
                  <a:srgbClr val="111814"/>
                </a:solidFill>
                <a:latin typeface="Arial"/>
              </a:rPr>
              <a:t> cuatro dólares con cincuenta centavos.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Check the article: el, la, un, una: </a:t>
            </a:r>
            <a:r>
              <a:rPr sz="3200" b="1">
                <a:solidFill>
                  <a:srgbClr val="111814"/>
                </a:solidFill>
                <a:latin typeface="Arial"/>
              </a:rPr>
              <a:t>cuesta</a:t>
            </a:r>
            <a:r>
              <a:rPr sz="3200" b="0">
                <a:solidFill>
                  <a:srgbClr val="111814"/>
                </a:solidFill>
                <a:latin typeface="Arial"/>
              </a:rPr>
              <a:t>. los, las: </a:t>
            </a:r>
            <a:r>
              <a:rPr sz="3200" b="1">
                <a:solidFill>
                  <a:srgbClr val="111814"/>
                </a:solidFill>
                <a:latin typeface="Arial"/>
              </a:rPr>
              <a:t>cuestan</a:t>
            </a:r>
            <a:r>
              <a:rPr sz="3200" b="0">
                <a:solidFill>
                  <a:srgbClr val="111814"/>
                </a:solidFill>
                <a:latin typeface="Arial"/>
              </a:rPr>
              <a:t>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una docena de huevos</a:t>
            </a:r>
            <a:r>
              <a:rPr sz="3200" b="0">
                <a:solidFill>
                  <a:srgbClr val="111814"/>
                </a:solidFill>
                <a:latin typeface="Arial"/>
              </a:rPr>
              <a:t> is one dozen, so it </a:t>
            </a:r>
            <a:r>
              <a:rPr sz="3200" b="1">
                <a:solidFill>
                  <a:srgbClr val="111814"/>
                </a:solidFill>
                <a:latin typeface="Arial"/>
              </a:rPr>
              <a:t>cuesta</a:t>
            </a:r>
            <a:r>
              <a:rPr sz="3200" b="0">
                <a:solidFill>
                  <a:srgbClr val="111814"/>
                </a:solidFill>
                <a:latin typeface="Arial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91072"/>
            <a:ext cx="10744200" cy="9144"/>
          </a:xfrm>
          <a:prstGeom prst="rect">
            <a:avLst/>
          </a:prstGeom>
          <a:solidFill>
            <a:srgbClr val="CFD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100" b="0">
                <a:solidFill>
                  <a:srgbClr val="47524C"/>
                </a:solidFill>
                <a:latin typeface="Arial"/>
              </a:rPr>
              <a:t>GBG Education  ·  El mercado de Cedar Hollow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61320" y="635508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algn="r"/>
            <a:r>
              <a:rPr sz="1100" b="0">
                <a:solidFill>
                  <a:srgbClr val="47524C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667512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100000"/>
              </a:lnSpc>
            </a:pPr>
            <a:r>
              <a:rPr sz="3600" b="1">
                <a:solidFill>
                  <a:srgbClr val="111814"/>
                </a:solidFill>
                <a:latin typeface="Arial"/>
              </a:rPr>
              <a:t>En el mercado: una conversación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197864"/>
            <a:ext cx="1005840" cy="64008"/>
          </a:xfrm>
          <a:prstGeom prst="rect">
            <a:avLst/>
          </a:prstGeom>
          <a:solidFill>
            <a:srgbClr val="8FC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63624"/>
            <a:ext cx="10698480" cy="4517136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marL="384048" indent="-384048">
              <a:lnSpc>
                <a:spcPct val="105000"/>
              </a:lnSpc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Vendedor:</a:t>
            </a:r>
            <a:r>
              <a:rPr sz="3200" b="0">
                <a:solidFill>
                  <a:srgbClr val="111814"/>
                </a:solidFill>
                <a:latin typeface="Arial"/>
              </a:rPr>
              <a:t> Buenos días. ¿Qué desea?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Cliente:</a:t>
            </a:r>
            <a:r>
              <a:rPr sz="3200" b="0">
                <a:solidFill>
                  <a:srgbClr val="111814"/>
                </a:solidFill>
                <a:latin typeface="Arial"/>
              </a:rPr>
              <a:t> Quisiera el pan, por favor. ¿Cuánto cuesta?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Vendedor:</a:t>
            </a:r>
            <a:r>
              <a:rPr sz="3200" b="0">
                <a:solidFill>
                  <a:srgbClr val="111814"/>
                </a:solidFill>
                <a:latin typeface="Arial"/>
              </a:rPr>
              <a:t> Cuesta cinco dólares con cincuenta centavos. ¿Algo más?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Cliente:</a:t>
            </a:r>
            <a:r>
              <a:rPr sz="3200" b="0">
                <a:solidFill>
                  <a:srgbClr val="111814"/>
                </a:solidFill>
                <a:latin typeface="Arial"/>
              </a:rPr>
              <a:t> No, gracias. Es todo. Aquí tiene.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1">
                <a:solidFill>
                  <a:srgbClr val="111814"/>
                </a:solidFill>
                <a:latin typeface="Arial"/>
              </a:rPr>
              <a:t>Vendedor:</a:t>
            </a:r>
            <a:r>
              <a:rPr sz="3200" b="0">
                <a:solidFill>
                  <a:srgbClr val="111814"/>
                </a:solidFill>
                <a:latin typeface="Arial"/>
              </a:rPr>
              <a:t> Gracias. ¡Hasta luego!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91072"/>
            <a:ext cx="10744200" cy="9144"/>
          </a:xfrm>
          <a:prstGeom prst="rect">
            <a:avLst/>
          </a:prstGeom>
          <a:solidFill>
            <a:srgbClr val="CFD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100" b="0">
                <a:solidFill>
                  <a:srgbClr val="47524C"/>
                </a:solidFill>
                <a:latin typeface="Arial"/>
              </a:rPr>
              <a:t>GBG Education  ·  El mercado de Cedar Hollow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61320" y="635508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algn="r"/>
            <a:r>
              <a:rPr sz="1100" b="0">
                <a:solidFill>
                  <a:srgbClr val="47524C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667512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100000"/>
              </a:lnSpc>
            </a:pPr>
            <a:r>
              <a:rPr sz="3600" b="1">
                <a:solidFill>
                  <a:srgbClr val="111814"/>
                </a:solidFill>
                <a:latin typeface="Arial"/>
              </a:rPr>
              <a:t>Quick check: write it on your board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197864"/>
            <a:ext cx="1005840" cy="64008"/>
          </a:xfrm>
          <a:prstGeom prst="rect">
            <a:avLst/>
          </a:prstGeom>
          <a:solidFill>
            <a:srgbClr val="8FC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63624"/>
            <a:ext cx="10698480" cy="4517136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marL="384048" indent="-384048">
              <a:lnSpc>
                <a:spcPct val="105000"/>
              </a:lnSpc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1. ¿Cuánto ____ la sandía?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2. ¿Cuánto ____ los tomates?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3. ¿Cuánto ____ una docena de huevos?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4. Write </a:t>
            </a:r>
            <a:r>
              <a:rPr sz="3200" b="1">
                <a:solidFill>
                  <a:srgbClr val="111814"/>
                </a:solidFill>
                <a:latin typeface="Arial"/>
              </a:rPr>
              <a:t>$6.50</a:t>
            </a:r>
            <a:r>
              <a:rPr sz="3200" b="0">
                <a:solidFill>
                  <a:srgbClr val="111814"/>
                </a:solidFill>
                <a:latin typeface="Arial"/>
              </a:rPr>
              <a:t> in Spanish words.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5. Ask for the cheese politely.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91072"/>
            <a:ext cx="10744200" cy="9144"/>
          </a:xfrm>
          <a:prstGeom prst="rect">
            <a:avLst/>
          </a:prstGeom>
          <a:solidFill>
            <a:srgbClr val="CFD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100" b="0">
                <a:solidFill>
                  <a:srgbClr val="47524C"/>
                </a:solidFill>
                <a:latin typeface="Arial"/>
              </a:rPr>
              <a:t>GBG Education  ·  El mercado de Cedar Hollow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61320" y="635508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algn="r"/>
            <a:r>
              <a:rPr sz="1100" b="0">
                <a:solidFill>
                  <a:srgbClr val="47524C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667512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100000"/>
              </a:lnSpc>
            </a:pPr>
            <a:r>
              <a:rPr sz="3600" b="1">
                <a:solidFill>
                  <a:srgbClr val="111814"/>
                </a:solidFill>
                <a:latin typeface="Arial"/>
              </a:rPr>
              <a:t>Juega: El mercado de Cedar Hollow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197864"/>
            <a:ext cx="1005840" cy="64008"/>
          </a:xfrm>
          <a:prstGeom prst="rect">
            <a:avLst/>
          </a:prstGeom>
          <a:solidFill>
            <a:srgbClr val="8FC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63624"/>
            <a:ext cx="10698480" cy="4517136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marL="384048" indent="-384048">
              <a:lnSpc>
                <a:spcPct val="105000"/>
              </a:lnSpc>
              <a:buClr>
                <a:srgbClr val="1D6A45"/>
              </a:buClr>
              <a:buSzPct val="100000"/>
              <a:buFont typeface="Arial"/>
              <a:buChar char="•"/>
            </a:pPr>
            <a:r>
              <a:rPr sz="3000" b="0">
                <a:solidFill>
                  <a:srgbClr val="111814"/>
                </a:solidFill>
                <a:latin typeface="Arial"/>
              </a:rPr>
              <a:t>You run a stall at el mercado for 3 market days.</a:t>
            </a:r>
          </a:p>
          <a:p>
            <a:pPr marL="384048" indent="-384048">
              <a:lnSpc>
                <a:spcPct val="105000"/>
              </a:lnSpc>
              <a:spcBef>
                <a:spcPts val="16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000" b="0">
                <a:solidFill>
                  <a:srgbClr val="111814"/>
                </a:solidFill>
                <a:latin typeface="Arial"/>
              </a:rPr>
              <a:t>Type your class code: </a:t>
            </a:r>
            <a:r>
              <a:rPr sz="3000" b="1">
                <a:solidFill>
                  <a:srgbClr val="111814"/>
                </a:solidFill>
                <a:latin typeface="Arial"/>
              </a:rPr>
              <a:t>MONT-ES1-1</a:t>
            </a:r>
            <a:r>
              <a:rPr sz="3000" b="0">
                <a:solidFill>
                  <a:srgbClr val="111814"/>
                </a:solidFill>
                <a:latin typeface="Arial"/>
              </a:rPr>
              <a:t>, </a:t>
            </a:r>
            <a:r>
              <a:rPr sz="3000" b="1">
                <a:solidFill>
                  <a:srgbClr val="111814"/>
                </a:solidFill>
                <a:latin typeface="Arial"/>
              </a:rPr>
              <a:t>-2</a:t>
            </a:r>
            <a:r>
              <a:rPr sz="3000" b="0">
                <a:solidFill>
                  <a:srgbClr val="111814"/>
                </a:solidFill>
                <a:latin typeface="Arial"/>
              </a:rPr>
              <a:t>, or </a:t>
            </a:r>
            <a:r>
              <a:rPr sz="3000" b="1">
                <a:solidFill>
                  <a:srgbClr val="111814"/>
                </a:solidFill>
                <a:latin typeface="Arial"/>
              </a:rPr>
              <a:t>-3</a:t>
            </a:r>
            <a:r>
              <a:rPr sz="3000" b="0">
                <a:solidFill>
                  <a:srgbClr val="111814"/>
                </a:solidFill>
                <a:latin typeface="Arial"/>
              </a:rPr>
              <a:t>.</a:t>
            </a:r>
          </a:p>
          <a:p>
            <a:pPr marL="384048" indent="-384048">
              <a:lnSpc>
                <a:spcPct val="105000"/>
              </a:lnSpc>
              <a:spcBef>
                <a:spcPts val="16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000" b="0">
                <a:solidFill>
                  <a:srgbClr val="111814"/>
                </a:solidFill>
                <a:latin typeface="Arial"/>
              </a:rPr>
              <a:t>Answer customers in Spanish, find their food, and say prices.</a:t>
            </a:r>
          </a:p>
          <a:p>
            <a:pPr marL="384048" indent="-384048">
              <a:lnSpc>
                <a:spcPct val="105000"/>
              </a:lnSpc>
              <a:spcBef>
                <a:spcPts val="16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000" b="1">
                <a:solidFill>
                  <a:srgbClr val="111814"/>
                </a:solidFill>
                <a:latin typeface="Arial"/>
              </a:rPr>
              <a:t>Read aloud</a:t>
            </a:r>
            <a:r>
              <a:rPr sz="3000" b="0">
                <a:solidFill>
                  <a:srgbClr val="111814"/>
                </a:solidFill>
                <a:latin typeface="Arial"/>
              </a:rPr>
              <a:t> speaks Spanish only if your device has a Spanish voice.</a:t>
            </a:r>
          </a:p>
          <a:p>
            <a:pPr marL="384048" indent="-384048">
              <a:lnSpc>
                <a:spcPct val="105000"/>
              </a:lnSpc>
              <a:spcBef>
                <a:spcPts val="16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000" b="0">
                <a:solidFill>
                  <a:srgbClr val="111814"/>
                </a:solidFill>
                <a:latin typeface="Arial"/>
              </a:rPr>
              <a:t>At the end, copy your </a:t>
            </a:r>
            <a:r>
              <a:rPr sz="3000" b="1">
                <a:solidFill>
                  <a:srgbClr val="111814"/>
                </a:solidFill>
                <a:latin typeface="Arial"/>
              </a:rPr>
              <a:t>completion code</a:t>
            </a:r>
            <a:r>
              <a:rPr sz="3000" b="0">
                <a:solidFill>
                  <a:srgbClr val="111814"/>
                </a:solidFill>
                <a:latin typeface="Arial"/>
              </a:rPr>
              <a:t> and submit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91072"/>
            <a:ext cx="10744200" cy="9144"/>
          </a:xfrm>
          <a:prstGeom prst="rect">
            <a:avLst/>
          </a:prstGeom>
          <a:solidFill>
            <a:srgbClr val="CFD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100" b="0">
                <a:solidFill>
                  <a:srgbClr val="47524C"/>
                </a:solidFill>
                <a:latin typeface="Arial"/>
              </a:rPr>
              <a:t>GBG Education  ·  El mercado de Cedar Hollow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61320" y="635508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algn="r"/>
            <a:r>
              <a:rPr sz="1100" b="0">
                <a:solidFill>
                  <a:srgbClr val="47524C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D6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667512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>
              <a:lnSpc>
                <a:spcPct val="100000"/>
              </a:lnSpc>
            </a:pPr>
            <a:r>
              <a:rPr sz="3600" b="1">
                <a:solidFill>
                  <a:srgbClr val="111814"/>
                </a:solidFill>
                <a:latin typeface="Arial"/>
              </a:rPr>
              <a:t>Boleto de salida (exit ticket)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197864"/>
            <a:ext cx="1005840" cy="64008"/>
          </a:xfrm>
          <a:prstGeom prst="rect">
            <a:avLst/>
          </a:prstGeom>
          <a:solidFill>
            <a:srgbClr val="8FC5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63624"/>
            <a:ext cx="10698480" cy="4517136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marL="384048" indent="-384048">
              <a:lnSpc>
                <a:spcPct val="105000"/>
              </a:lnSpc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1. Write your completion code.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2. Ask the price of </a:t>
            </a:r>
            <a:r>
              <a:rPr sz="3200" b="1">
                <a:solidFill>
                  <a:srgbClr val="111814"/>
                </a:solidFill>
                <a:latin typeface="Arial"/>
              </a:rPr>
              <a:t>las uvas</a:t>
            </a:r>
            <a:r>
              <a:rPr sz="3200" b="0">
                <a:solidFill>
                  <a:srgbClr val="111814"/>
                </a:solidFill>
                <a:latin typeface="Arial"/>
              </a:rPr>
              <a:t>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3. Write </a:t>
            </a:r>
            <a:r>
              <a:rPr sz="3200" b="1">
                <a:solidFill>
                  <a:srgbClr val="111814"/>
                </a:solidFill>
                <a:latin typeface="Arial"/>
              </a:rPr>
              <a:t>$4.50</a:t>
            </a:r>
            <a:r>
              <a:rPr sz="3200" b="0">
                <a:solidFill>
                  <a:srgbClr val="111814"/>
                </a:solidFill>
                <a:latin typeface="Arial"/>
              </a:rPr>
              <a:t> in Spanish words.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4. You buy </a:t>
            </a:r>
            <a:r>
              <a:rPr sz="3200" b="1">
                <a:solidFill>
                  <a:srgbClr val="111814"/>
                </a:solidFill>
                <a:latin typeface="Arial"/>
              </a:rPr>
              <a:t>las manzanas</a:t>
            </a:r>
            <a:r>
              <a:rPr sz="3200" b="0">
                <a:solidFill>
                  <a:srgbClr val="111814"/>
                </a:solidFill>
                <a:latin typeface="Arial"/>
              </a:rPr>
              <a:t> and </a:t>
            </a:r>
            <a:r>
              <a:rPr sz="3200" b="1">
                <a:solidFill>
                  <a:srgbClr val="111814"/>
                </a:solidFill>
                <a:latin typeface="Arial"/>
              </a:rPr>
              <a:t>la leche</a:t>
            </a:r>
            <a:r>
              <a:rPr sz="3200" b="0">
                <a:solidFill>
                  <a:srgbClr val="111814"/>
                </a:solidFill>
                <a:latin typeface="Arial"/>
              </a:rPr>
              <a:t>. ¿Cuánto es todo?</a:t>
            </a:r>
          </a:p>
          <a:p>
            <a:pPr marL="384048" indent="-384048">
              <a:lnSpc>
                <a:spcPct val="105000"/>
              </a:lnSpc>
              <a:spcBef>
                <a:spcPts val="1800"/>
              </a:spcBef>
              <a:buClr>
                <a:srgbClr val="1D6A45"/>
              </a:buClr>
              <a:buSzPct val="100000"/>
              <a:buFont typeface="Arial"/>
              <a:buChar char="•"/>
            </a:pPr>
            <a:r>
              <a:rPr sz="3200" b="0">
                <a:solidFill>
                  <a:srgbClr val="111814"/>
                </a:solidFill>
                <a:latin typeface="Arial"/>
              </a:rPr>
              <a:t>Rate yourself 1 to 3 on each I can statement.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91072"/>
            <a:ext cx="10744200" cy="9144"/>
          </a:xfrm>
          <a:prstGeom prst="rect">
            <a:avLst/>
          </a:prstGeom>
          <a:solidFill>
            <a:srgbClr val="CFD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r>
              <a:rPr sz="1100" b="0">
                <a:solidFill>
                  <a:srgbClr val="47524C"/>
                </a:solidFill>
                <a:latin typeface="Arial"/>
              </a:rPr>
              <a:t>GBG Education  ·  El mercado de Cedar Hollow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61320" y="635508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noAutofit/>
          </a:bodyPr>
          <a:lstStyle/>
          <a:p>
            <a:pPr algn="r"/>
            <a:r>
              <a:rPr sz="1100" b="0">
                <a:solidFill>
                  <a:srgbClr val="47524C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mercado de Cedar Hollow</dc:title>
  <dc:subject>Spanish 1, Grades 9-12</dc:subject>
  <dc:creator>GBG Education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