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rangers. Today we restore Cedar Hollow Preserve: who eats whom, where the energy goes, and what happens when one population changes. Everything today uses the same three food webs you will see in the game and on your worksheet.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Tell students they are the new rangers of Cedar Hollow Preserve today. Give 90 seconds to turn and talk, then collect three predictions on the board without correcting them. We come back to these at the end of class. (In our woods food web, hawks eat squirrels, and squirrels and deer eat acorns from the oak trees. Do not reveal this yet.)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targets aloud. Point out that the game, the worksheet, and the exit ticket all check these same four things. Ask students to rate themselves 1 to 4 on each target silently; they rate again at the end.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Cedar Hollow examples: algae, cattails, grass, and oak trees are producers; snails, muskrats, rabbits, squirrels, and deer are primary consumers; sunfish, foxes, and hawks are secondary consumers; herons are tertiary consumers; pond bacteria, mushrooms, and shelf fungus are decomposers. Consumer levels count the feeding steps after the producer.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same three food webs students restore in the game, one per season. Model one arrow: Grass to Rabbits means rabbits eat grass, so energy flows from the grass into the rabbits. Ask: what eats the muskrats? (One arrow leaves the muskrats: foxes.) Point out that each habitat has a decomposer that breaks down dead things from every level. Remind students that real animals eat more than these webs show, so we always answer for this food web.</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Worked example: 10 percent of about 1,000 is about 100, so the sunfish get about 100 units and the herons about 10. Stress that 10 percent is an approximation, not an exact law. Ask: why are there thousands of snails but only a few herons? (Less energy is available at the top of the web, so it supports only a few top predators.) The game's energy check uses this same pond chain.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Think aloud using the Marsh Meadow web (this is one of the summer events in the game). Say "most likely" and "at first" on purpose: real ecosystems can respond in more complicated ways. Point out the indirect effect in step 4: removing a predator changed a producer two steps away. The grass works the same way through the rabbits, because rabbits are the only grass eaters in this web.</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Answers: (1) Oak trees to Squirrels, from the food to the eater. (2) About 100 units. (3) The snails most likely increase at first, because in this food web sunfish are the only animals that eat snails. Students who miss question 1 start the game on Level 1; move confident students to Level 3.</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Write each group's code on the board. Level 1 sorts producers, consumers, and decomposers with three choices, one arrow per habitat, and a second try. Level 2 uses consumer levels, two arrows per habitat, and hints. Level 3 asks for arrows from field notes and two-step predictions, with no hints. The Read aloud buttons read every task out loud. To check a code, tap the small Made by GBG Education credit 5 times and enter the passphrase heron pond.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Answers: (2) Squirrels to Hawks. (3) The squirrels most likely increase at first, because hawks were the only predators eating them in this web. Later, more squirrels eat more acorns, so the acorns most likely decrease. Return to the hook predictions: which ones held up? Students re-rate themselves on the four targets.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11814"/>
        </a:solidFill>
        <a:effectLst/>
      </p:bgPr>
    </p:bg>
    <p:spTree>
      <p:nvGrpSpPr>
        <p:cNvPr id="1" name=""/>
        <p:cNvGrpSpPr/>
        <p:nvPr/>
      </p:nvGrpSpPr>
      <p:grpSpPr/>
      <p:sp>
        <p:nvSpPr>
          <p:cNvPr id="2" name="Rectangle 1"/>
          <p:cNvSpPr/>
          <p:nvPr/>
        </p:nvSpPr>
        <p:spPr>
          <a:xfrm>
            <a:off x="0" y="6729984"/>
            <a:ext cx="12191695" cy="128016"/>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822960" y="1143000"/>
            <a:ext cx="82296" cy="3749039"/>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143000" y="1097280"/>
            <a:ext cx="9875520" cy="457200"/>
          </a:xfrm>
          <a:prstGeom prst="rect">
            <a:avLst/>
          </a:prstGeom>
          <a:noFill/>
        </p:spPr>
        <p:txBody>
          <a:bodyPr wrap="square" lIns="45720" rIns="45720" tIns="27432" bIns="27432" anchor="t">
            <a:noAutofit/>
          </a:bodyPr>
          <a:lstStyle/>
          <a:p>
            <a:r>
              <a:rPr sz="1400" b="1" spc="300">
                <a:solidFill>
                  <a:srgbClr val="8FC5A3"/>
                </a:solidFill>
                <a:latin typeface="Arial"/>
              </a:rPr>
              <a:t>GBG EDUCATION</a:t>
            </a:r>
          </a:p>
        </p:txBody>
      </p:sp>
      <p:sp>
        <p:nvSpPr>
          <p:cNvPr id="5" name="TextBox 4"/>
          <p:cNvSpPr txBox="1"/>
          <p:nvPr/>
        </p:nvSpPr>
        <p:spPr>
          <a:xfrm>
            <a:off x="1143000" y="1645920"/>
            <a:ext cx="9875520" cy="1066799"/>
          </a:xfrm>
          <a:prstGeom prst="rect">
            <a:avLst/>
          </a:prstGeom>
          <a:noFill/>
        </p:spPr>
        <p:txBody>
          <a:bodyPr wrap="square" lIns="45720" rIns="45720" tIns="27432" bIns="27432" anchor="t">
            <a:noAutofit/>
          </a:bodyPr>
          <a:lstStyle/>
          <a:p>
            <a:pPr>
              <a:lnSpc>
                <a:spcPct val="95000"/>
              </a:lnSpc>
            </a:pPr>
            <a:r>
              <a:rPr sz="6000" b="1">
                <a:solidFill>
                  <a:srgbClr val="FFFFFF"/>
                </a:solidFill>
                <a:latin typeface="Arial"/>
              </a:rPr>
              <a:t>Food Web Rescue</a:t>
            </a:r>
          </a:p>
        </p:txBody>
      </p:sp>
      <p:sp>
        <p:nvSpPr>
          <p:cNvPr id="6" name="TextBox 5"/>
          <p:cNvSpPr txBox="1"/>
          <p:nvPr/>
        </p:nvSpPr>
        <p:spPr>
          <a:xfrm>
            <a:off x="1143000" y="2895600"/>
            <a:ext cx="9875520" cy="548640"/>
          </a:xfrm>
          <a:prstGeom prst="rect">
            <a:avLst/>
          </a:prstGeom>
          <a:noFill/>
        </p:spPr>
        <p:txBody>
          <a:bodyPr wrap="square" lIns="45720" rIns="45720" tIns="27432" bIns="27432" anchor="t">
            <a:noAutofit/>
          </a:bodyPr>
          <a:lstStyle/>
          <a:p>
            <a:r>
              <a:rPr sz="2600" b="0">
                <a:solidFill>
                  <a:srgbClr val="8FC5A3"/>
                </a:solidFill>
                <a:latin typeface="Arial"/>
              </a:rPr>
              <a:t>Science  ·  Grade 7</a:t>
            </a:r>
          </a:p>
        </p:txBody>
      </p:sp>
      <p:sp>
        <p:nvSpPr>
          <p:cNvPr id="7" name="TextBox 6"/>
          <p:cNvSpPr txBox="1"/>
          <p:nvPr/>
        </p:nvSpPr>
        <p:spPr>
          <a:xfrm>
            <a:off x="1143000" y="3535680"/>
            <a:ext cx="9875520" cy="457200"/>
          </a:xfrm>
          <a:prstGeom prst="rect">
            <a:avLst/>
          </a:prstGeom>
          <a:noFill/>
        </p:spPr>
        <p:txBody>
          <a:bodyPr wrap="square" lIns="45720" rIns="45720" tIns="27432" bIns="27432" anchor="t">
            <a:noAutofit/>
          </a:bodyPr>
          <a:lstStyle/>
          <a:p>
            <a:r>
              <a:rPr sz="1800" b="0">
                <a:solidFill>
                  <a:srgbClr val="FFFFFF"/>
                </a:solidFill>
                <a:latin typeface="Arial"/>
              </a:rPr>
              <a:t>Mr. Brennan  ·  Cedar Hollow Middle School</a:t>
            </a:r>
          </a:p>
        </p:txBody>
      </p:sp>
      <p:sp>
        <p:nvSpPr>
          <p:cNvPr id="8" name="TextBox 7"/>
          <p:cNvSpPr txBox="1"/>
          <p:nvPr/>
        </p:nvSpPr>
        <p:spPr>
          <a:xfrm>
            <a:off x="1143000" y="5806440"/>
            <a:ext cx="9875520" cy="411480"/>
          </a:xfrm>
          <a:prstGeom prst="rect">
            <a:avLst/>
          </a:prstGeom>
          <a:noFill/>
        </p:spPr>
        <p:txBody>
          <a:bodyPr wrap="square" lIns="45720" rIns="45720" tIns="27432" bIns="27432" anchor="t">
            <a:noAutofit/>
          </a:bodyPr>
          <a:lstStyle/>
          <a:p>
            <a:r>
              <a:rPr sz="1300" b="0">
                <a:solidFill>
                  <a:srgbClr val="B9C4BE"/>
                </a:solidFill>
                <a:latin typeface="Arial"/>
              </a:rPr>
              <a:t>Lesson introduction  ·  50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Ranger report: the hawks are gone</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576072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0">
                <a:solidFill>
                  <a:srgbClr val="111814"/>
                </a:solidFill>
                <a:latin typeface="Arial"/>
              </a:rPr>
              <a:t>The hawks leave Cedar Hollow Woods.</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Which animals win? Which animals lose?</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Turn and talk: make a prediction and give a reason.</a:t>
            </a:r>
          </a:p>
        </p:txBody>
      </p:sp>
      <p:pic>
        <p:nvPicPr>
          <p:cNvPr id="6" name="Picture 5" descr="img-0.png"/>
          <p:cNvPicPr>
            <a:picLocks noChangeAspect="1"/>
          </p:cNvPicPr>
          <p:nvPr/>
        </p:nvPicPr>
        <p:blipFill>
          <a:blip r:embed="rId2"/>
          <a:stretch>
            <a:fillRect/>
          </a:stretch>
        </p:blipFill>
        <p:spPr>
          <a:xfrm>
            <a:off x="6675120" y="2458613"/>
            <a:ext cx="4846320" cy="2727156"/>
          </a:xfrm>
          <a:prstGeom prst="rect">
            <a:avLst/>
          </a:prstGeom>
        </p:spPr>
      </p:pic>
      <p:sp>
        <p:nvSpPr>
          <p:cNvPr id="7" name="Rectangle 6"/>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Food Web Rescue</a:t>
            </a:r>
          </a:p>
        </p:txBody>
      </p:sp>
      <p:sp>
        <p:nvSpPr>
          <p:cNvPr id="9" name="TextBox 8"/>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Today's targets</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0">
                <a:solidFill>
                  <a:srgbClr val="111814"/>
                </a:solidFill>
                <a:latin typeface="Arial"/>
              </a:rPr>
              <a:t>I can sort </a:t>
            </a:r>
            <a:r>
              <a:rPr sz="3200" b="1">
                <a:solidFill>
                  <a:srgbClr val="111814"/>
                </a:solidFill>
                <a:latin typeface="Arial"/>
              </a:rPr>
              <a:t>producers</a:t>
            </a:r>
            <a:r>
              <a:rPr sz="3200" b="0">
                <a:solidFill>
                  <a:srgbClr val="111814"/>
                </a:solidFill>
                <a:latin typeface="Arial"/>
              </a:rPr>
              <a:t>, </a:t>
            </a:r>
            <a:r>
              <a:rPr sz="3200" b="1">
                <a:solidFill>
                  <a:srgbClr val="111814"/>
                </a:solidFill>
                <a:latin typeface="Arial"/>
              </a:rPr>
              <a:t>consumers</a:t>
            </a:r>
            <a:r>
              <a:rPr sz="3200" b="0">
                <a:solidFill>
                  <a:srgbClr val="111814"/>
                </a:solidFill>
                <a:latin typeface="Arial"/>
              </a:rPr>
              <a:t>, and </a:t>
            </a:r>
            <a:r>
              <a:rPr sz="3200" b="1">
                <a:solidFill>
                  <a:srgbClr val="111814"/>
                </a:solidFill>
                <a:latin typeface="Arial"/>
              </a:rPr>
              <a:t>decomposers</a:t>
            </a:r>
            <a:r>
              <a:rPr sz="3200" b="0">
                <a:solidFill>
                  <a:srgbClr val="111814"/>
                </a:solidFill>
                <a:latin typeface="Arial"/>
              </a:rPr>
              <a:t>.</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I can draw arrows from the </a:t>
            </a:r>
            <a:r>
              <a:rPr sz="3200" b="1">
                <a:solidFill>
                  <a:srgbClr val="111814"/>
                </a:solidFill>
                <a:latin typeface="Arial"/>
              </a:rPr>
              <a:t>food to the eater</a:t>
            </a:r>
            <a:r>
              <a:rPr sz="3200" b="0">
                <a:solidFill>
                  <a:srgbClr val="111814"/>
                </a:solidFill>
                <a:latin typeface="Arial"/>
              </a:rPr>
              <a:t>.</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I can estimate energy with the </a:t>
            </a:r>
            <a:r>
              <a:rPr sz="3200" b="1">
                <a:solidFill>
                  <a:srgbClr val="111814"/>
                </a:solidFill>
                <a:latin typeface="Arial"/>
              </a:rPr>
              <a:t>10 percent rule</a:t>
            </a:r>
            <a:r>
              <a:rPr sz="3200" b="0">
                <a:solidFill>
                  <a:srgbClr val="111814"/>
                </a:solidFill>
                <a:latin typeface="Arial"/>
              </a:rPr>
              <a:t>.</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I can predict what </a:t>
            </a:r>
            <a:r>
              <a:rPr sz="3200" b="1">
                <a:solidFill>
                  <a:srgbClr val="111814"/>
                </a:solidFill>
                <a:latin typeface="Arial"/>
              </a:rPr>
              <a:t>most likely</a:t>
            </a:r>
            <a:r>
              <a:rPr sz="3200" b="0">
                <a:solidFill>
                  <a:srgbClr val="111814"/>
                </a:solidFill>
                <a:latin typeface="Arial"/>
              </a:rPr>
              <a:t> happens when a population changes.</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Food Web Rescue</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Ranger vocabulary</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1">
                <a:solidFill>
                  <a:srgbClr val="111814"/>
                </a:solidFill>
                <a:latin typeface="Arial"/>
              </a:rPr>
              <a:t>Producer</a:t>
            </a:r>
            <a:r>
              <a:rPr sz="3200" b="0">
                <a:solidFill>
                  <a:srgbClr val="111814"/>
                </a:solidFill>
                <a:latin typeface="Arial"/>
              </a:rPr>
              <a:t>: makes its own food from sunlight</a:t>
            </a:r>
          </a:p>
          <a:p>
            <a:pPr marL="384048" indent="-384048">
              <a:lnSpc>
                <a:spcPct val="105000"/>
              </a:lnSpc>
              <a:spcBef>
                <a:spcPts val="1800"/>
              </a:spcBef>
              <a:buClr>
                <a:srgbClr val="1D6A45"/>
              </a:buClr>
              <a:buSzPct val="100000"/>
              <a:buFont typeface="Arial"/>
              <a:buChar char="•"/>
            </a:pPr>
            <a:r>
              <a:rPr sz="3200" b="1">
                <a:solidFill>
                  <a:srgbClr val="111814"/>
                </a:solidFill>
                <a:latin typeface="Arial"/>
              </a:rPr>
              <a:t>Consumer</a:t>
            </a:r>
            <a:r>
              <a:rPr sz="3200" b="0">
                <a:solidFill>
                  <a:srgbClr val="111814"/>
                </a:solidFill>
                <a:latin typeface="Arial"/>
              </a:rPr>
              <a:t>: eats other living things to get energy</a:t>
            </a:r>
          </a:p>
          <a:p>
            <a:pPr marL="384048" indent="-384048">
              <a:lnSpc>
                <a:spcPct val="105000"/>
              </a:lnSpc>
              <a:spcBef>
                <a:spcPts val="1800"/>
              </a:spcBef>
              <a:buClr>
                <a:srgbClr val="1D6A45"/>
              </a:buClr>
              <a:buSzPct val="100000"/>
              <a:buFont typeface="Arial"/>
              <a:buChar char="•"/>
            </a:pPr>
            <a:r>
              <a:rPr sz="3200" b="1">
                <a:solidFill>
                  <a:srgbClr val="111814"/>
                </a:solidFill>
                <a:latin typeface="Arial"/>
              </a:rPr>
              <a:t>Decomposer</a:t>
            </a:r>
            <a:r>
              <a:rPr sz="3200" b="0">
                <a:solidFill>
                  <a:srgbClr val="111814"/>
                </a:solidFill>
                <a:latin typeface="Arial"/>
              </a:rPr>
              <a:t>: breaks down dead things and returns nutrients</a:t>
            </a:r>
          </a:p>
          <a:p>
            <a:pPr marL="384048" indent="-384048">
              <a:lnSpc>
                <a:spcPct val="105000"/>
              </a:lnSpc>
              <a:spcBef>
                <a:spcPts val="1800"/>
              </a:spcBef>
              <a:buClr>
                <a:srgbClr val="1D6A45"/>
              </a:buClr>
              <a:buSzPct val="100000"/>
              <a:buFont typeface="Arial"/>
              <a:buChar char="•"/>
            </a:pPr>
            <a:r>
              <a:rPr sz="3200" b="1">
                <a:solidFill>
                  <a:srgbClr val="111814"/>
                </a:solidFill>
                <a:latin typeface="Arial"/>
              </a:rPr>
              <a:t>Food web</a:t>
            </a:r>
            <a:r>
              <a:rPr sz="3200" b="0">
                <a:solidFill>
                  <a:srgbClr val="111814"/>
                </a:solidFill>
                <a:latin typeface="Arial"/>
              </a:rPr>
              <a:t>: connected food chains in one ecosystem</a:t>
            </a:r>
          </a:p>
          <a:p>
            <a:pPr marL="384048" indent="-384048">
              <a:lnSpc>
                <a:spcPct val="105000"/>
              </a:lnSpc>
              <a:spcBef>
                <a:spcPts val="1800"/>
              </a:spcBef>
              <a:buClr>
                <a:srgbClr val="1D6A45"/>
              </a:buClr>
              <a:buSzPct val="100000"/>
              <a:buFont typeface="Arial"/>
              <a:buChar char="•"/>
            </a:pPr>
            <a:r>
              <a:rPr sz="3200" b="1">
                <a:solidFill>
                  <a:srgbClr val="111814"/>
                </a:solidFill>
                <a:latin typeface="Arial"/>
              </a:rPr>
              <a:t>Energy pyramid</a:t>
            </a:r>
            <a:r>
              <a:rPr sz="3200" b="0">
                <a:solidFill>
                  <a:srgbClr val="111814"/>
                </a:solidFill>
                <a:latin typeface="Arial"/>
              </a:rPr>
              <a:t>: less energy at each level up</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Food Web Rescue</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Arrows point from the food to the eater</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mg-1.png"/>
          <p:cNvPicPr>
            <a:picLocks noChangeAspect="1"/>
          </p:cNvPicPr>
          <p:nvPr/>
        </p:nvPicPr>
        <p:blipFill>
          <a:blip r:embed="rId2"/>
          <a:stretch>
            <a:fillRect/>
          </a:stretch>
        </p:blipFill>
        <p:spPr>
          <a:xfrm>
            <a:off x="783478" y="1563624"/>
            <a:ext cx="10594562" cy="4517136"/>
          </a:xfrm>
          <a:prstGeom prst="rect">
            <a:avLst/>
          </a:prstGeom>
        </p:spPr>
      </p:pic>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Food Web Rescue</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Energy shrinks at each level</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576072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2800" b="0">
                <a:solidFill>
                  <a:srgbClr val="111814"/>
                </a:solidFill>
                <a:latin typeface="Arial"/>
              </a:rPr>
              <a:t>Each level gets </a:t>
            </a:r>
            <a:r>
              <a:rPr sz="2800" b="1">
                <a:solidFill>
                  <a:srgbClr val="111814"/>
                </a:solidFill>
                <a:latin typeface="Arial"/>
              </a:rPr>
              <a:t>about 10 percent</a:t>
            </a:r>
            <a:r>
              <a:rPr sz="2800" b="0">
                <a:solidFill>
                  <a:srgbClr val="111814"/>
                </a:solidFill>
                <a:latin typeface="Arial"/>
              </a:rPr>
              <a:t> of the level below.</a:t>
            </a:r>
          </a:p>
          <a:p>
            <a:pPr marL="384048" indent="-384048">
              <a:lnSpc>
                <a:spcPct val="105000"/>
              </a:lnSpc>
              <a:spcBef>
                <a:spcPts val="1500"/>
              </a:spcBef>
              <a:buClr>
                <a:srgbClr val="1D6A45"/>
              </a:buClr>
              <a:buSzPct val="100000"/>
              <a:buFont typeface="Arial"/>
              <a:buChar char="•"/>
            </a:pPr>
            <a:r>
              <a:rPr sz="2800" b="0">
                <a:solidFill>
                  <a:srgbClr val="111814"/>
                </a:solidFill>
                <a:latin typeface="Arial"/>
              </a:rPr>
              <a:t>It is a rule of thumb: the real amount varies.</a:t>
            </a:r>
          </a:p>
          <a:p>
            <a:pPr marL="384048" indent="-384048">
              <a:lnSpc>
                <a:spcPct val="105000"/>
              </a:lnSpc>
              <a:spcBef>
                <a:spcPts val="1500"/>
              </a:spcBef>
              <a:buClr>
                <a:srgbClr val="1D6A45"/>
              </a:buClr>
              <a:buSzPct val="100000"/>
              <a:buFont typeface="Arial"/>
              <a:buChar char="•"/>
            </a:pPr>
            <a:r>
              <a:rPr sz="2800" b="0">
                <a:solidFill>
                  <a:srgbClr val="111814"/>
                </a:solidFill>
                <a:latin typeface="Arial"/>
              </a:rPr>
              <a:t>Algae 10,000 units, snails about 1,000, sunfish about </a:t>
            </a:r>
            <a:r>
              <a:rPr sz="2800" b="1">
                <a:solidFill>
                  <a:srgbClr val="111814"/>
                </a:solidFill>
                <a:latin typeface="Arial"/>
              </a:rPr>
              <a:t>?</a:t>
            </a:r>
          </a:p>
          <a:p>
            <a:pPr marL="384048" indent="-384048">
              <a:lnSpc>
                <a:spcPct val="105000"/>
              </a:lnSpc>
              <a:spcBef>
                <a:spcPts val="1500"/>
              </a:spcBef>
              <a:buClr>
                <a:srgbClr val="1D6A45"/>
              </a:buClr>
              <a:buSzPct val="100000"/>
              <a:buFont typeface="Arial"/>
              <a:buChar char="•"/>
            </a:pPr>
            <a:r>
              <a:rPr sz="2800" b="0">
                <a:solidFill>
                  <a:srgbClr val="111814"/>
                </a:solidFill>
                <a:latin typeface="Arial"/>
              </a:rPr>
              <a:t>Most energy is used to live, and much is given off as heat.</a:t>
            </a:r>
          </a:p>
        </p:txBody>
      </p:sp>
      <p:pic>
        <p:nvPicPr>
          <p:cNvPr id="6" name="Picture 5" descr="img-2.png"/>
          <p:cNvPicPr>
            <a:picLocks noChangeAspect="1"/>
          </p:cNvPicPr>
          <p:nvPr/>
        </p:nvPicPr>
        <p:blipFill>
          <a:blip r:embed="rId2"/>
          <a:stretch>
            <a:fillRect/>
          </a:stretch>
        </p:blipFill>
        <p:spPr>
          <a:xfrm>
            <a:off x="6675120" y="2258152"/>
            <a:ext cx="4846320" cy="3128079"/>
          </a:xfrm>
          <a:prstGeom prst="rect">
            <a:avLst/>
          </a:prstGeom>
        </p:spPr>
      </p:pic>
      <p:sp>
        <p:nvSpPr>
          <p:cNvPr id="7" name="Rectangle 6"/>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Food Web Rescue</a:t>
            </a:r>
          </a:p>
        </p:txBody>
      </p:sp>
      <p:sp>
        <p:nvSpPr>
          <p:cNvPr id="9" name="TextBox 8"/>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Worked example: the foxes leave</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576072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2200" b="0">
                <a:solidFill>
                  <a:srgbClr val="111814"/>
                </a:solidFill>
                <a:latin typeface="Arial"/>
              </a:rPr>
              <a:t>1. Find the arrows into the foxes: muskrats, rabbits.</a:t>
            </a:r>
          </a:p>
          <a:p>
            <a:pPr marL="384048" indent="-384048">
              <a:lnSpc>
                <a:spcPct val="105000"/>
              </a:lnSpc>
              <a:spcBef>
                <a:spcPts val="1200"/>
              </a:spcBef>
              <a:buClr>
                <a:srgbClr val="1D6A45"/>
              </a:buClr>
              <a:buSzPct val="100000"/>
              <a:buFont typeface="Arial"/>
              <a:buChar char="•"/>
            </a:pPr>
            <a:r>
              <a:rPr sz="2200" b="0">
                <a:solidFill>
                  <a:srgbClr val="111814"/>
                </a:solidFill>
                <a:latin typeface="Arial"/>
              </a:rPr>
              <a:t>2. Fewer get eaten, so they most likely </a:t>
            </a:r>
            <a:r>
              <a:rPr sz="2200" b="1">
                <a:solidFill>
                  <a:srgbClr val="111814"/>
                </a:solidFill>
                <a:latin typeface="Arial"/>
              </a:rPr>
              <a:t>increase at first</a:t>
            </a:r>
            <a:r>
              <a:rPr sz="2200" b="0">
                <a:solidFill>
                  <a:srgbClr val="111814"/>
                </a:solidFill>
                <a:latin typeface="Arial"/>
              </a:rPr>
              <a:t>.</a:t>
            </a:r>
          </a:p>
          <a:p>
            <a:pPr marL="384048" indent="-384048">
              <a:lnSpc>
                <a:spcPct val="105000"/>
              </a:lnSpc>
              <a:spcBef>
                <a:spcPts val="1200"/>
              </a:spcBef>
              <a:buClr>
                <a:srgbClr val="1D6A45"/>
              </a:buClr>
              <a:buSzPct val="100000"/>
              <a:buFont typeface="Arial"/>
              <a:buChar char="•"/>
            </a:pPr>
            <a:r>
              <a:rPr sz="2200" b="0">
                <a:solidFill>
                  <a:srgbClr val="111814"/>
                </a:solidFill>
                <a:latin typeface="Arial"/>
              </a:rPr>
              <a:t>3. Follow the next arrow: muskrats are the only animals that eat cattails, so more muskrats eat more cattails.</a:t>
            </a:r>
          </a:p>
          <a:p>
            <a:pPr marL="384048" indent="-384048">
              <a:lnSpc>
                <a:spcPct val="105000"/>
              </a:lnSpc>
              <a:spcBef>
                <a:spcPts val="1200"/>
              </a:spcBef>
              <a:buClr>
                <a:srgbClr val="1D6A45"/>
              </a:buClr>
              <a:buSzPct val="100000"/>
              <a:buFont typeface="Arial"/>
              <a:buChar char="•"/>
            </a:pPr>
            <a:r>
              <a:rPr sz="2200" b="0">
                <a:solidFill>
                  <a:srgbClr val="111814"/>
                </a:solidFill>
                <a:latin typeface="Arial"/>
              </a:rPr>
              <a:t>4. So cattails most likely </a:t>
            </a:r>
            <a:r>
              <a:rPr sz="2200" b="1">
                <a:solidFill>
                  <a:srgbClr val="111814"/>
                </a:solidFill>
                <a:latin typeface="Arial"/>
              </a:rPr>
              <a:t>decrease later</a:t>
            </a:r>
            <a:r>
              <a:rPr sz="2200" b="0">
                <a:solidFill>
                  <a:srgbClr val="111814"/>
                </a:solidFill>
                <a:latin typeface="Arial"/>
              </a:rPr>
              <a:t>.</a:t>
            </a:r>
          </a:p>
        </p:txBody>
      </p:sp>
      <p:pic>
        <p:nvPicPr>
          <p:cNvPr id="6" name="Picture 5" descr="img-3.png"/>
          <p:cNvPicPr>
            <a:picLocks noChangeAspect="1"/>
          </p:cNvPicPr>
          <p:nvPr/>
        </p:nvPicPr>
        <p:blipFill>
          <a:blip r:embed="rId2"/>
          <a:stretch>
            <a:fillRect/>
          </a:stretch>
        </p:blipFill>
        <p:spPr>
          <a:xfrm>
            <a:off x="6675120" y="3145910"/>
            <a:ext cx="4846320" cy="1352563"/>
          </a:xfrm>
          <a:prstGeom prst="rect">
            <a:avLst/>
          </a:prstGeom>
        </p:spPr>
      </p:pic>
      <p:sp>
        <p:nvSpPr>
          <p:cNvPr id="7" name="Rectangle 6"/>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Food Web Rescue</a:t>
            </a:r>
          </a:p>
        </p:txBody>
      </p:sp>
      <p:sp>
        <p:nvSpPr>
          <p:cNvPr id="9" name="TextBox 8"/>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Quick check</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0">
                <a:solidFill>
                  <a:srgbClr val="111814"/>
                </a:solidFill>
                <a:latin typeface="Arial"/>
              </a:rPr>
              <a:t>1. Squirrels eat acorns from oak trees. Which way does the arrow point?</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2. Snails get about 1,000 units. About how much reaches the sunfish?</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3. Most of the sunfish get sick and die. What most likely happens to the snails at first?</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Food Web Rescue</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Play Food Web Rescue</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0">
                <a:solidFill>
                  <a:srgbClr val="111814"/>
                </a:solidFill>
                <a:latin typeface="Arial"/>
              </a:rPr>
              <a:t>Open the game from our class page.</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Class code: </a:t>
            </a:r>
            <a:r>
              <a:rPr sz="3200" b="1">
                <a:solidFill>
                  <a:srgbClr val="111814"/>
                </a:solidFill>
                <a:latin typeface="Arial"/>
              </a:rPr>
              <a:t>BREN7-1</a:t>
            </a:r>
            <a:r>
              <a:rPr sz="3200" b="0">
                <a:solidFill>
                  <a:srgbClr val="111814"/>
                </a:solidFill>
                <a:latin typeface="Arial"/>
              </a:rPr>
              <a:t>, </a:t>
            </a:r>
            <a:r>
              <a:rPr sz="3200" b="1">
                <a:solidFill>
                  <a:srgbClr val="111814"/>
                </a:solidFill>
                <a:latin typeface="Arial"/>
              </a:rPr>
              <a:t>BREN7-2</a:t>
            </a:r>
            <a:r>
              <a:rPr sz="3200" b="0">
                <a:solidFill>
                  <a:srgbClr val="111814"/>
                </a:solidFill>
                <a:latin typeface="Arial"/>
              </a:rPr>
              <a:t>, or </a:t>
            </a:r>
            <a:r>
              <a:rPr sz="3200" b="1">
                <a:solidFill>
                  <a:srgbClr val="111814"/>
                </a:solidFill>
                <a:latin typeface="Arial"/>
              </a:rPr>
              <a:t>BREN7-3</a:t>
            </a:r>
            <a:r>
              <a:rPr sz="3200" b="0">
                <a:solidFill>
                  <a:srgbClr val="111814"/>
                </a:solidFill>
                <a:latin typeface="Arial"/>
              </a:rPr>
              <a:t>.</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Each season: place, connect, run the season.</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At the end, copy your </a:t>
            </a:r>
            <a:r>
              <a:rPr sz="3200" b="1">
                <a:solidFill>
                  <a:srgbClr val="111814"/>
                </a:solidFill>
                <a:latin typeface="Arial"/>
              </a:rPr>
              <a:t>completion code</a:t>
            </a:r>
            <a:r>
              <a:rPr sz="3200" b="0">
                <a:solidFill>
                  <a:srgbClr val="111814"/>
                </a:solidFill>
                <a:latin typeface="Arial"/>
              </a:rPr>
              <a:t> into the assignment.</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Food Web Rescue</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Exit ticket: ranger report</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0">
                <a:solidFill>
                  <a:srgbClr val="111814"/>
                </a:solidFill>
                <a:latin typeface="Arial"/>
              </a:rPr>
              <a:t>1. Write your completion code.</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2. Hawks eat squirrels. Draw the arrow.</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3. The hawks leave. What most likely happens to the squirrels at first? To the acorns later? Why?</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Food Web Rescue</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Food Web Rescue</dc:title>
  <dc:subject>Science, Grade 7</dc:subject>
  <dc:creator>GBG Education</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