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
  </p:notesMasterIdLst>
  <p:sldIdLst>
    <p:sldId id="256" r:id="rId7"/>
    <p:sldId id="257" r:id="rId9"/>
    <p:sldId id="258" r:id="rId10"/>
    <p:sldId id="259" r:id="rId11"/>
    <p:sldId id="260" r:id="rId12"/>
    <p:sldId id="261" r:id="rId13"/>
    <p:sldId id="262" r:id="rId14"/>
    <p:sldId id="263" r:id="rId15"/>
    <p:sldId id="264" r:id="rId1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bakers. Today we run the Cedar Hollow Slice Shop. We will cut pies into equal slices, find fractions that name the same amount, and compare, add, and take away fractions. Then you will play Cedar Hollow Slice Shop at your level and finish with a worksheet.</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students 30 seconds, then vote with fingers (1 for Pan A, 2 for Pan B, 3 for Pan C; more than one is allowed). Answer: Pans A and C. Pan B has 4 parts, but they are not the same size, so they are not fourths. Pan C surprises some students: its 4 triangles are exactly the same size, so each is 1/4 even though the pieces look different from Pan A. Then hand out paper circles. Fold in half, then in half again. Ask: how many equal parts now? What do we call each part? (Four fourths.)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Read the targets aloud. Every level starts from the same big idea: a fraction only makes sense when the whole pie is cut into equal slices. Tell students they will come back to these I can statements on the exit ticket.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Point to the pie: 4 equal slices, 3 served, so 3/4 of the pie is served. The 3 is the numerator and the 4 is the denominator. Mixed numbers are written in standard form, 1 1/4. On the board, write the fraction stacked beside the whole number (the game does the same) so 1 1/4 is not misread as 11/4. Read it aloud as one and one fourth.</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 the game, a customer asks for 3/4 of a pie, but today's pies are cut into 8 slices. Ask: how many slices do we serve? (6.) The slices got smaller, but there are more of them, so the amount stays the same. Ask: how many eighths make 1/2? (4, so 1/2 = 4/8.) Point out that adding the same number to the top and bottom does not work: 3/4 is not equal to 4/5.</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Comparing: half of 8 is 4, so 3/8 is less than 1/2. Half of 6 is 3, so 4/6 is more than 1/2. Adding: on the number line, jump 3 fourths from 0, then 2 more fourths. We land on 5/4. Since 4/4 is 1 whole pie, 5/4 is 1 1/4 pies. The denominator stays 4 because the size of the slices does not change. A common mistake is 3/4 + 2/4 = 5/8; ask students why that cannot be right (5/8 is less than 3/4, but we added more). Taking away works the same way: a whole pie cut into 8 slices is 8/8, and if a customer buys 3/8, then 8/8 - 3/8 = 5/8 is left.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Students show answers on fingers or whiteboards. Answers: 1. 4 slices, because half of 8 is 4 (1/2 = 4/8). 2. 2/6, because sixths are bigger slices than eighths. 3. 4/5 (add the numerators, keep the fifths). Use the results to confirm levels: students unsure about equal slices start at Support (DEL4-1), students who get question 1 play On Level (DEL4-2), and students who get all three can try Challenge (DEL4-3).</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 run is 3 days in the shop: 12 customers at Support, 13 at On Level, and 14 at Challenge, about 10 to 15 minutes. Right orders earn coins and stars. Between days, students spend coins on shop upgrades, which never change the answers. Support has hints and a second try; On Level has hints; Challenge has no hints. Everyone with the same code gets the same customers, so partners can compare answers. To check a completion code, tap the small Made by GBG Education credit 5 times, enter the teacher passphrase, and type the code to see the score and level.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Answers: Support: a circle cut into 3 equal slices with 1 slice shaded. On Level: any two of 6/8, 9/12, or 75/100. Challenge: 2/5 + 4/5 = 6/5 = 1 1/5. Collect tickets at the door and use them with the completion codes to plan tomorrow's groups.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11814"/>
        </a:solidFill>
        <a:effectLst/>
      </p:bgPr>
    </p:bg>
    <p:spTree>
      <p:nvGrpSpPr>
        <p:cNvPr id="1" name=""/>
        <p:cNvGrpSpPr/>
        <p:nvPr/>
      </p:nvGrpSpPr>
      <p:grpSpPr/>
      <p:sp>
        <p:nvSpPr>
          <p:cNvPr id="2" name="Rectangle 1"/>
          <p:cNvSpPr/>
          <p:nvPr/>
        </p:nvSpPr>
        <p:spPr>
          <a:xfrm>
            <a:off x="0" y="6729984"/>
            <a:ext cx="12191695" cy="128016"/>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822960" y="1143000"/>
            <a:ext cx="82296" cy="3749039"/>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143000" y="1097280"/>
            <a:ext cx="9875520" cy="457200"/>
          </a:xfrm>
          <a:prstGeom prst="rect">
            <a:avLst/>
          </a:prstGeom>
          <a:noFill/>
        </p:spPr>
        <p:txBody>
          <a:bodyPr wrap="square" lIns="45720" rIns="45720" tIns="27432" bIns="27432" anchor="t">
            <a:noAutofit/>
          </a:bodyPr>
          <a:lstStyle/>
          <a:p>
            <a:r>
              <a:rPr sz="1400" b="1" spc="300">
                <a:solidFill>
                  <a:srgbClr val="8FC5A3"/>
                </a:solidFill>
                <a:latin typeface="Arial"/>
              </a:rPr>
              <a:t>GBG EDUCATION</a:t>
            </a:r>
          </a:p>
        </p:txBody>
      </p:sp>
      <p:sp>
        <p:nvSpPr>
          <p:cNvPr id="5" name="TextBox 4"/>
          <p:cNvSpPr txBox="1"/>
          <p:nvPr/>
        </p:nvSpPr>
        <p:spPr>
          <a:xfrm>
            <a:off x="1143000" y="1645920"/>
            <a:ext cx="9875520" cy="1066799"/>
          </a:xfrm>
          <a:prstGeom prst="rect">
            <a:avLst/>
          </a:prstGeom>
          <a:noFill/>
        </p:spPr>
        <p:txBody>
          <a:bodyPr wrap="square" lIns="45720" rIns="45720" tIns="27432" bIns="27432" anchor="t">
            <a:noAutofit/>
          </a:bodyPr>
          <a:lstStyle/>
          <a:p>
            <a:pPr>
              <a:lnSpc>
                <a:spcPct val="95000"/>
              </a:lnSpc>
            </a:pPr>
            <a:r>
              <a:rPr sz="6000" b="1">
                <a:solidFill>
                  <a:srgbClr val="FFFFFF"/>
                </a:solidFill>
                <a:latin typeface="Arial"/>
              </a:rPr>
              <a:t>Cedar Hollow Slice Shop</a:t>
            </a:r>
          </a:p>
        </p:txBody>
      </p:sp>
      <p:sp>
        <p:nvSpPr>
          <p:cNvPr id="6" name="TextBox 5"/>
          <p:cNvSpPr txBox="1"/>
          <p:nvPr/>
        </p:nvSpPr>
        <p:spPr>
          <a:xfrm>
            <a:off x="1143000" y="2895600"/>
            <a:ext cx="9875520" cy="548640"/>
          </a:xfrm>
          <a:prstGeom prst="rect">
            <a:avLst/>
          </a:prstGeom>
          <a:noFill/>
        </p:spPr>
        <p:txBody>
          <a:bodyPr wrap="square" lIns="45720" rIns="45720" tIns="27432" bIns="27432" anchor="t">
            <a:noAutofit/>
          </a:bodyPr>
          <a:lstStyle/>
          <a:p>
            <a:r>
              <a:rPr sz="2600" b="0">
                <a:solidFill>
                  <a:srgbClr val="8FC5A3"/>
                </a:solidFill>
                <a:latin typeface="Arial"/>
              </a:rPr>
              <a:t>Math  ·  Grade 4</a:t>
            </a:r>
          </a:p>
        </p:txBody>
      </p:sp>
      <p:sp>
        <p:nvSpPr>
          <p:cNvPr id="7" name="TextBox 6"/>
          <p:cNvSpPr txBox="1"/>
          <p:nvPr/>
        </p:nvSpPr>
        <p:spPr>
          <a:xfrm>
            <a:off x="1143000" y="3535680"/>
            <a:ext cx="9875520" cy="457200"/>
          </a:xfrm>
          <a:prstGeom prst="rect">
            <a:avLst/>
          </a:prstGeom>
          <a:noFill/>
        </p:spPr>
        <p:txBody>
          <a:bodyPr wrap="square" lIns="45720" rIns="45720" tIns="27432" bIns="27432" anchor="t">
            <a:noAutofit/>
          </a:bodyPr>
          <a:lstStyle/>
          <a:p>
            <a:r>
              <a:rPr sz="1800" b="0">
                <a:solidFill>
                  <a:srgbClr val="FFFFFF"/>
                </a:solidFill>
                <a:latin typeface="Arial"/>
              </a:rPr>
              <a:t>Ms. Delgado  ·  Cedar Hollow Elementary</a:t>
            </a:r>
          </a:p>
        </p:txBody>
      </p:sp>
      <p:sp>
        <p:nvSpPr>
          <p:cNvPr id="8" name="TextBox 7"/>
          <p:cNvSpPr txBox="1"/>
          <p:nvPr/>
        </p:nvSpPr>
        <p:spPr>
          <a:xfrm>
            <a:off x="1143000" y="5806440"/>
            <a:ext cx="9875520" cy="411480"/>
          </a:xfrm>
          <a:prstGeom prst="rect">
            <a:avLst/>
          </a:prstGeom>
          <a:noFill/>
        </p:spPr>
        <p:txBody>
          <a:bodyPr wrap="square" lIns="45720" rIns="45720" tIns="27432" bIns="27432" anchor="t">
            <a:noAutofit/>
          </a:bodyPr>
          <a:lstStyle/>
          <a:p>
            <a:r>
              <a:rPr sz="1300" b="0">
                <a:solidFill>
                  <a:srgbClr val="B9C4BE"/>
                </a:solidFill>
                <a:latin typeface="Arial"/>
              </a:rPr>
              <a:t>Lesson introduction  ·  45 minutes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Which pans are cut into fourths?</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The Slice Shop bakes square pan pies too.</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Each pan must be cut into </a:t>
            </a:r>
            <a:r>
              <a:rPr sz="3200" b="1">
                <a:solidFill>
                  <a:srgbClr val="111814"/>
                </a:solidFill>
                <a:latin typeface="Arial"/>
              </a:rPr>
              <a:t>fourths</a:t>
            </a:r>
            <a:r>
              <a:rPr sz="3200" b="0">
                <a:solidFill>
                  <a:srgbClr val="111814"/>
                </a:solidFill>
                <a:latin typeface="Arial"/>
              </a:rPr>
              <a:t>.</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Which pans work? Turn and talk: how do you know?</a:t>
            </a:r>
          </a:p>
        </p:txBody>
      </p:sp>
      <p:pic>
        <p:nvPicPr>
          <p:cNvPr id="6" name="Picture 5" descr="img-0.png"/>
          <p:cNvPicPr>
            <a:picLocks noChangeAspect="1"/>
          </p:cNvPicPr>
          <p:nvPr/>
        </p:nvPicPr>
        <p:blipFill>
          <a:blip r:embed="rId2"/>
          <a:stretch>
            <a:fillRect/>
          </a:stretch>
        </p:blipFill>
        <p:spPr>
          <a:xfrm>
            <a:off x="6675120" y="2916811"/>
            <a:ext cx="4846320" cy="1810761"/>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Slice Shop</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Today's learning target</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1">
                <a:solidFill>
                  <a:srgbClr val="111814"/>
                </a:solidFill>
                <a:latin typeface="Arial"/>
              </a:rPr>
              <a:t>Support:</a:t>
            </a:r>
            <a:r>
              <a:rPr sz="3200" b="0">
                <a:solidFill>
                  <a:srgbClr val="111814"/>
                </a:solidFill>
                <a:latin typeface="Arial"/>
              </a:rPr>
              <a:t> I can name halves, thirds, and fourths.</a:t>
            </a:r>
          </a:p>
          <a:p>
            <a:pPr marL="384048" indent="-384048">
              <a:lnSpc>
                <a:spcPct val="105000"/>
              </a:lnSpc>
              <a:spcBef>
                <a:spcPts val="1800"/>
              </a:spcBef>
              <a:buClr>
                <a:srgbClr val="1D6A45"/>
              </a:buClr>
              <a:buSzPct val="100000"/>
              <a:buFont typeface="Arial"/>
              <a:buChar char="•"/>
            </a:pPr>
            <a:r>
              <a:rPr sz="3200" b="1">
                <a:solidFill>
                  <a:srgbClr val="111814"/>
                </a:solidFill>
                <a:latin typeface="Arial"/>
              </a:rPr>
              <a:t>On Level:</a:t>
            </a:r>
            <a:r>
              <a:rPr sz="3200" b="0">
                <a:solidFill>
                  <a:srgbClr val="111814"/>
                </a:solidFill>
                <a:latin typeface="Arial"/>
              </a:rPr>
              <a:t> I can find equivalent fractions.</a:t>
            </a:r>
          </a:p>
          <a:p>
            <a:pPr marL="384048" indent="-384048">
              <a:lnSpc>
                <a:spcPct val="105000"/>
              </a:lnSpc>
              <a:spcBef>
                <a:spcPts val="1800"/>
              </a:spcBef>
              <a:buClr>
                <a:srgbClr val="1D6A45"/>
              </a:buClr>
              <a:buSzPct val="100000"/>
              <a:buFont typeface="Arial"/>
              <a:buChar char="•"/>
            </a:pPr>
            <a:r>
              <a:rPr sz="3200" b="1">
                <a:solidFill>
                  <a:srgbClr val="111814"/>
                </a:solidFill>
                <a:latin typeface="Arial"/>
              </a:rPr>
              <a:t>Challenge:</a:t>
            </a:r>
            <a:r>
              <a:rPr sz="3200" b="0">
                <a:solidFill>
                  <a:srgbClr val="111814"/>
                </a:solidFill>
                <a:latin typeface="Arial"/>
              </a:rPr>
              <a:t> I can compare, add, and take away fractions.</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Everyone: equal slices come first!</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Slice Shop</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Key vocabulary</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2600" b="1">
                <a:solidFill>
                  <a:srgbClr val="111814"/>
                </a:solidFill>
                <a:latin typeface="Arial"/>
              </a:rPr>
              <a:t>Numerator:</a:t>
            </a:r>
            <a:r>
              <a:rPr sz="2600" b="0">
                <a:solidFill>
                  <a:srgbClr val="111814"/>
                </a:solidFill>
                <a:latin typeface="Arial"/>
              </a:rPr>
              <a:t> slices we count (top)</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Denominator:</a:t>
            </a:r>
            <a:r>
              <a:rPr sz="2600" b="0">
                <a:solidFill>
                  <a:srgbClr val="111814"/>
                </a:solidFill>
                <a:latin typeface="Arial"/>
              </a:rPr>
              <a:t> equal slices in the whole (bottom)</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Equivalent fractions:</a:t>
            </a:r>
            <a:r>
              <a:rPr sz="2600" b="0">
                <a:solidFill>
                  <a:srgbClr val="111814"/>
                </a:solidFill>
                <a:latin typeface="Arial"/>
              </a:rPr>
              <a:t> same amount, new name</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Benchmark:</a:t>
            </a:r>
            <a:r>
              <a:rPr sz="2600" b="0">
                <a:solidFill>
                  <a:srgbClr val="111814"/>
                </a:solidFill>
                <a:latin typeface="Arial"/>
              </a:rPr>
              <a:t> a fraction we know well, like 1/2</a:t>
            </a:r>
          </a:p>
          <a:p>
            <a:pPr marL="384048" indent="-384048">
              <a:lnSpc>
                <a:spcPct val="105000"/>
              </a:lnSpc>
              <a:spcBef>
                <a:spcPts val="1400"/>
              </a:spcBef>
              <a:buClr>
                <a:srgbClr val="1D6A45"/>
              </a:buClr>
              <a:buSzPct val="100000"/>
              <a:buFont typeface="Arial"/>
              <a:buChar char="•"/>
            </a:pPr>
            <a:r>
              <a:rPr sz="2600" b="1">
                <a:solidFill>
                  <a:srgbClr val="111814"/>
                </a:solidFill>
                <a:latin typeface="Arial"/>
              </a:rPr>
              <a:t>Mixed number:</a:t>
            </a:r>
            <a:r>
              <a:rPr sz="2600" b="0">
                <a:solidFill>
                  <a:srgbClr val="111814"/>
                </a:solidFill>
                <a:latin typeface="Arial"/>
              </a:rPr>
              <a:t> like 1 1/4</a:t>
            </a:r>
          </a:p>
        </p:txBody>
      </p:sp>
      <p:pic>
        <p:nvPicPr>
          <p:cNvPr id="6" name="Picture 5" descr="img-1.png"/>
          <p:cNvPicPr>
            <a:picLocks noChangeAspect="1"/>
          </p:cNvPicPr>
          <p:nvPr/>
        </p:nvPicPr>
        <p:blipFill>
          <a:blip r:embed="rId2"/>
          <a:stretch>
            <a:fillRect/>
          </a:stretch>
        </p:blipFill>
        <p:spPr>
          <a:xfrm>
            <a:off x="6675120" y="2797856"/>
            <a:ext cx="4846320" cy="2048671"/>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Slice Shop</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Model: equivalent fractions</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000" b="0">
                <a:solidFill>
                  <a:srgbClr val="111814"/>
                </a:solidFill>
                <a:latin typeface="Arial"/>
              </a:rPr>
              <a:t>3/4 of a pie is the same amount as 6/8.</a:t>
            </a:r>
          </a:p>
          <a:p>
            <a:pPr marL="384048" indent="-384048">
              <a:lnSpc>
                <a:spcPct val="105000"/>
              </a:lnSpc>
              <a:spcBef>
                <a:spcPts val="1600"/>
              </a:spcBef>
              <a:buClr>
                <a:srgbClr val="1D6A45"/>
              </a:buClr>
              <a:buSzPct val="100000"/>
              <a:buFont typeface="Arial"/>
              <a:buChar char="•"/>
            </a:pPr>
            <a:r>
              <a:rPr sz="3000" b="0">
                <a:solidFill>
                  <a:srgbClr val="111814"/>
                </a:solidFill>
                <a:latin typeface="Arial"/>
              </a:rPr>
              <a:t>Cut each fourth into 2 slices: 3/4 = 6/8.</a:t>
            </a:r>
          </a:p>
          <a:p>
            <a:pPr marL="384048" indent="-384048">
              <a:lnSpc>
                <a:spcPct val="105000"/>
              </a:lnSpc>
              <a:spcBef>
                <a:spcPts val="1600"/>
              </a:spcBef>
              <a:buClr>
                <a:srgbClr val="1D6A45"/>
              </a:buClr>
              <a:buSzPct val="100000"/>
              <a:buFont typeface="Arial"/>
              <a:buChar char="•"/>
            </a:pPr>
            <a:r>
              <a:rPr sz="3000" b="0">
                <a:solidFill>
                  <a:srgbClr val="111814"/>
                </a:solidFill>
                <a:latin typeface="Arial"/>
              </a:rPr>
              <a:t>Multiply the top and bottom by the same number: 3 times 2 = 6, 4 times 2 = 8.</a:t>
            </a:r>
          </a:p>
        </p:txBody>
      </p:sp>
      <p:pic>
        <p:nvPicPr>
          <p:cNvPr id="6" name="Picture 5" descr="img-2.png"/>
          <p:cNvPicPr>
            <a:picLocks noChangeAspect="1"/>
          </p:cNvPicPr>
          <p:nvPr/>
        </p:nvPicPr>
        <p:blipFill>
          <a:blip r:embed="rId2"/>
          <a:stretch>
            <a:fillRect/>
          </a:stretch>
        </p:blipFill>
        <p:spPr>
          <a:xfrm>
            <a:off x="6675120" y="2553337"/>
            <a:ext cx="4846320" cy="2537709"/>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Slice Shop</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Model: compare, add, and take away</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576072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Compare with 1/2: 3/8 &lt; 1/2 and 4/6 &gt; 1/2, so 4/6 is greater.</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Like denominators: add or take away the tops, keep the bottom.</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3/4 + 2/4 = 5/4 = 1 1/4</a:t>
            </a:r>
          </a:p>
        </p:txBody>
      </p:sp>
      <p:pic>
        <p:nvPicPr>
          <p:cNvPr id="6" name="Picture 5" descr="img-3.png"/>
          <p:cNvPicPr>
            <a:picLocks noChangeAspect="1"/>
          </p:cNvPicPr>
          <p:nvPr/>
        </p:nvPicPr>
        <p:blipFill>
          <a:blip r:embed="rId2"/>
          <a:stretch>
            <a:fillRect/>
          </a:stretch>
        </p:blipFill>
        <p:spPr>
          <a:xfrm>
            <a:off x="6675120" y="2967477"/>
            <a:ext cx="4846320" cy="1709429"/>
          </a:xfrm>
          <a:prstGeom prst="rect">
            <a:avLst/>
          </a:prstGeom>
        </p:spPr>
      </p:pic>
      <p:sp>
        <p:nvSpPr>
          <p:cNvPr id="7" name="Rectangle 6"/>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Slice Shop</a:t>
            </a:r>
          </a:p>
        </p:txBody>
      </p:sp>
      <p:sp>
        <p:nvSpPr>
          <p:cNvPr id="9" name="TextBox 8"/>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Quick check</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1. A pie is cut into 8 slices. How many slices make 1/2?</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2. Which is greater: 2/8 or 2/6?</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3. What is 2/5 + 2/5?</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Slice Shop</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How to play Slice Shop</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200" b="0">
                <a:solidFill>
                  <a:srgbClr val="111814"/>
                </a:solidFill>
                <a:latin typeface="Arial"/>
              </a:rPr>
              <a:t>Open the game from our class page.</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Type your class code: </a:t>
            </a:r>
            <a:r>
              <a:rPr sz="3200" b="1">
                <a:solidFill>
                  <a:srgbClr val="111814"/>
                </a:solidFill>
                <a:latin typeface="Arial"/>
              </a:rPr>
              <a:t>DEL4-1</a:t>
            </a:r>
            <a:r>
              <a:rPr sz="3200" b="0">
                <a:solidFill>
                  <a:srgbClr val="111814"/>
                </a:solidFill>
                <a:latin typeface="Arial"/>
              </a:rPr>
              <a:t> Support, </a:t>
            </a:r>
            <a:r>
              <a:rPr sz="3200" b="1">
                <a:solidFill>
                  <a:srgbClr val="111814"/>
                </a:solidFill>
                <a:latin typeface="Arial"/>
              </a:rPr>
              <a:t>DEL4-2</a:t>
            </a:r>
            <a:r>
              <a:rPr sz="3200" b="0">
                <a:solidFill>
                  <a:srgbClr val="111814"/>
                </a:solidFill>
                <a:latin typeface="Arial"/>
              </a:rPr>
              <a:t> On Level, </a:t>
            </a:r>
            <a:r>
              <a:rPr sz="3200" b="1">
                <a:solidFill>
                  <a:srgbClr val="111814"/>
                </a:solidFill>
                <a:latin typeface="Arial"/>
              </a:rPr>
              <a:t>DEL4-3</a:t>
            </a:r>
            <a:r>
              <a:rPr sz="3200" b="0">
                <a:solidFill>
                  <a:srgbClr val="111814"/>
                </a:solidFill>
                <a:latin typeface="Arial"/>
              </a:rPr>
              <a:t> Challenge.</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Read each order. Tap slices or a card, then serve.</a:t>
            </a:r>
          </a:p>
          <a:p>
            <a:pPr marL="384048" indent="-384048">
              <a:lnSpc>
                <a:spcPct val="105000"/>
              </a:lnSpc>
              <a:spcBef>
                <a:spcPts val="1800"/>
              </a:spcBef>
              <a:buClr>
                <a:srgbClr val="1D6A45"/>
              </a:buClr>
              <a:buSzPct val="100000"/>
              <a:buFont typeface="Arial"/>
              <a:buChar char="•"/>
            </a:pPr>
            <a:r>
              <a:rPr sz="3200" b="0">
                <a:solidFill>
                  <a:srgbClr val="111814"/>
                </a:solidFill>
                <a:latin typeface="Arial"/>
              </a:rPr>
              <a:t>At the end, type your </a:t>
            </a:r>
            <a:r>
              <a:rPr sz="3200" b="1">
                <a:solidFill>
                  <a:srgbClr val="111814"/>
                </a:solidFill>
                <a:latin typeface="Arial"/>
              </a:rPr>
              <a:t>completion code</a:t>
            </a:r>
            <a:r>
              <a:rPr sz="3200" b="0">
                <a:solidFill>
                  <a:srgbClr val="111814"/>
                </a:solidFill>
                <a:latin typeface="Arial"/>
              </a:rPr>
              <a:t> into the assignment.</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Slice Shop</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82880" cy="6858000"/>
          </a:xfrm>
          <a:prstGeom prst="rect">
            <a:avLst/>
          </a:prstGeom>
          <a:solidFill>
            <a:srgbClr val="1D6A4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731520" y="457200"/>
            <a:ext cx="10698480" cy="667512"/>
          </a:xfrm>
          <a:prstGeom prst="rect">
            <a:avLst/>
          </a:prstGeom>
          <a:noFill/>
        </p:spPr>
        <p:txBody>
          <a:bodyPr wrap="square" lIns="45720" rIns="45720" tIns="27432" bIns="27432" anchor="t">
            <a:noAutofit/>
          </a:bodyPr>
          <a:lstStyle/>
          <a:p>
            <a:pPr>
              <a:lnSpc>
                <a:spcPct val="100000"/>
              </a:lnSpc>
            </a:pPr>
            <a:r>
              <a:rPr sz="3600" b="1">
                <a:solidFill>
                  <a:srgbClr val="111814"/>
                </a:solidFill>
                <a:latin typeface="Arial"/>
              </a:rPr>
              <a:t>Exit ticket</a:t>
            </a:r>
          </a:p>
        </p:txBody>
      </p:sp>
      <p:sp>
        <p:nvSpPr>
          <p:cNvPr id="4" name="Rectangle 3"/>
          <p:cNvSpPr/>
          <p:nvPr/>
        </p:nvSpPr>
        <p:spPr>
          <a:xfrm>
            <a:off x="777240" y="1197864"/>
            <a:ext cx="1005840" cy="64008"/>
          </a:xfrm>
          <a:prstGeom prst="rect">
            <a:avLst/>
          </a:prstGeom>
          <a:solidFill>
            <a:srgbClr val="8FC5A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31520" y="1563624"/>
            <a:ext cx="10698480" cy="4517136"/>
          </a:xfrm>
          <a:prstGeom prst="rect">
            <a:avLst/>
          </a:prstGeom>
          <a:noFill/>
        </p:spPr>
        <p:txBody>
          <a:bodyPr wrap="square" lIns="45720" rIns="45720" tIns="27432" bIns="27432" anchor="t">
            <a:noAutofit/>
          </a:bodyPr>
          <a:lstStyle/>
          <a:p>
            <a:pPr marL="384048" indent="-384048">
              <a:lnSpc>
                <a:spcPct val="105000"/>
              </a:lnSpc>
              <a:buClr>
                <a:srgbClr val="1D6A45"/>
              </a:buClr>
              <a:buSzPct val="100000"/>
              <a:buFont typeface="Arial"/>
              <a:buChar char="•"/>
            </a:pPr>
            <a:r>
              <a:rPr sz="3000" b="0">
                <a:solidFill>
                  <a:srgbClr val="111814"/>
                </a:solidFill>
                <a:latin typeface="Arial"/>
              </a:rPr>
              <a:t>Write your completion code.</a:t>
            </a:r>
          </a:p>
          <a:p>
            <a:pPr marL="384048" indent="-384048">
              <a:lnSpc>
                <a:spcPct val="105000"/>
              </a:lnSpc>
              <a:spcBef>
                <a:spcPts val="1600"/>
              </a:spcBef>
              <a:buClr>
                <a:srgbClr val="1D6A45"/>
              </a:buClr>
              <a:buSzPct val="100000"/>
              <a:buFont typeface="Arial"/>
              <a:buChar char="•"/>
            </a:pPr>
            <a:r>
              <a:rPr sz="3000" b="1">
                <a:solidFill>
                  <a:srgbClr val="111814"/>
                </a:solidFill>
                <a:latin typeface="Arial"/>
              </a:rPr>
              <a:t>Support:</a:t>
            </a:r>
            <a:r>
              <a:rPr sz="3000" b="0">
                <a:solidFill>
                  <a:srgbClr val="111814"/>
                </a:solidFill>
                <a:latin typeface="Arial"/>
              </a:rPr>
              <a:t> Draw a pie cut into 3 equal slices. Shade 1/3.</a:t>
            </a:r>
          </a:p>
          <a:p>
            <a:pPr marL="384048" indent="-384048">
              <a:lnSpc>
                <a:spcPct val="105000"/>
              </a:lnSpc>
              <a:spcBef>
                <a:spcPts val="1600"/>
              </a:spcBef>
              <a:buClr>
                <a:srgbClr val="1D6A45"/>
              </a:buClr>
              <a:buSzPct val="100000"/>
              <a:buFont typeface="Arial"/>
              <a:buChar char="•"/>
            </a:pPr>
            <a:r>
              <a:rPr sz="3000" b="1">
                <a:solidFill>
                  <a:srgbClr val="111814"/>
                </a:solidFill>
                <a:latin typeface="Arial"/>
              </a:rPr>
              <a:t>On Level:</a:t>
            </a:r>
            <a:r>
              <a:rPr sz="3000" b="0">
                <a:solidFill>
                  <a:srgbClr val="111814"/>
                </a:solidFill>
                <a:latin typeface="Arial"/>
              </a:rPr>
              <a:t> Write two fractions equal to 3/4.</a:t>
            </a:r>
          </a:p>
          <a:p>
            <a:pPr marL="384048" indent="-384048">
              <a:lnSpc>
                <a:spcPct val="105000"/>
              </a:lnSpc>
              <a:spcBef>
                <a:spcPts val="1600"/>
              </a:spcBef>
              <a:buClr>
                <a:srgbClr val="1D6A45"/>
              </a:buClr>
              <a:buSzPct val="100000"/>
              <a:buFont typeface="Arial"/>
              <a:buChar char="•"/>
            </a:pPr>
            <a:r>
              <a:rPr sz="3000" b="1">
                <a:solidFill>
                  <a:srgbClr val="111814"/>
                </a:solidFill>
                <a:latin typeface="Arial"/>
              </a:rPr>
              <a:t>Challenge:</a:t>
            </a:r>
            <a:r>
              <a:rPr sz="3000" b="0">
                <a:solidFill>
                  <a:srgbClr val="111814"/>
                </a:solidFill>
                <a:latin typeface="Arial"/>
              </a:rPr>
              <a:t> 2/5 + 4/5 = ? Write it as a mixed number.</a:t>
            </a:r>
          </a:p>
          <a:p>
            <a:pPr marL="384048" indent="-384048">
              <a:lnSpc>
                <a:spcPct val="105000"/>
              </a:lnSpc>
              <a:spcBef>
                <a:spcPts val="1600"/>
              </a:spcBef>
              <a:buClr>
                <a:srgbClr val="1D6A45"/>
              </a:buClr>
              <a:buSzPct val="100000"/>
              <a:buFont typeface="Arial"/>
              <a:buChar char="•"/>
            </a:pPr>
            <a:r>
              <a:rPr sz="3000" b="0">
                <a:solidFill>
                  <a:srgbClr val="111814"/>
                </a:solidFill>
                <a:latin typeface="Arial"/>
              </a:rPr>
              <a:t>Which I can statement did you meet today?</a:t>
            </a:r>
          </a:p>
        </p:txBody>
      </p:sp>
      <p:sp>
        <p:nvSpPr>
          <p:cNvPr id="6" name="Rectangle 5"/>
          <p:cNvSpPr/>
          <p:nvPr/>
        </p:nvSpPr>
        <p:spPr>
          <a:xfrm>
            <a:off x="731520" y="6291072"/>
            <a:ext cx="10744200" cy="9144"/>
          </a:xfrm>
          <a:prstGeom prst="rect">
            <a:avLst/>
          </a:prstGeom>
          <a:solidFill>
            <a:srgbClr val="CFD9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31520" y="6355080"/>
            <a:ext cx="8229600" cy="320040"/>
          </a:xfrm>
          <a:prstGeom prst="rect">
            <a:avLst/>
          </a:prstGeom>
          <a:noFill/>
        </p:spPr>
        <p:txBody>
          <a:bodyPr wrap="square" lIns="45720" rIns="45720" tIns="27432" bIns="27432" anchor="t">
            <a:noAutofit/>
          </a:bodyPr>
          <a:lstStyle/>
          <a:p>
            <a:r>
              <a:rPr sz="1100" b="0">
                <a:solidFill>
                  <a:srgbClr val="47524C"/>
                </a:solidFill>
                <a:latin typeface="Arial"/>
              </a:rPr>
              <a:t>GBG Education  ·  Cedar Hollow Slice Shop</a:t>
            </a:r>
          </a:p>
        </p:txBody>
      </p:sp>
      <p:sp>
        <p:nvSpPr>
          <p:cNvPr id="8" name="TextBox 7"/>
          <p:cNvSpPr txBox="1"/>
          <p:nvPr/>
        </p:nvSpPr>
        <p:spPr>
          <a:xfrm>
            <a:off x="10561320" y="6355080"/>
            <a:ext cx="914400" cy="320040"/>
          </a:xfrm>
          <a:prstGeom prst="rect">
            <a:avLst/>
          </a:prstGeom>
          <a:noFill/>
        </p:spPr>
        <p:txBody>
          <a:bodyPr wrap="square" lIns="45720" rIns="45720" tIns="27432" bIns="27432" anchor="t">
            <a:noAutofit/>
          </a:bodyPr>
          <a:lstStyle/>
          <a:p>
            <a:pPr algn="r"/>
            <a:r>
              <a:rPr sz="1100" b="0">
                <a:solidFill>
                  <a:srgbClr val="47524C"/>
                </a:solidFill>
                <a:latin typeface="Arial"/>
              </a:rPr>
              <a:t>9</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Cedar Hollow Slice Shop</dc:title>
  <dc:subject>Math, Grade 4</dc:subject>
  <dc:creator>GBG Education</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