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detectives. The Golden Pie trophy for the Fall Festival Bake-Off is missing, and the only clues are written in figurative language. Some sentences mean exactly what they say, and some say much more. By the end of class you will be able to spot five kinds of figurative language and decode what each one really means.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pairs one minute. Answer: "Cedar Park Playground Opens Saturday" is the only literal headline. Do not name the devices yet; just collect what the others really mean: a very long pancake line (hyperbole), a bridge that cannot really sigh (personification), a floor compared to a mirror with like (simile), a running back who is very fast (metaphor), and fans who are eager to listen (idiom: all ears). Tell students these five tricks have names, and that is today's work.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target aloud. Point out the verbs: find, name, decode, explain. Detectives decode: they figure out what a message really means. Tell students they will return to these "I can" statements on the exit ticket and choose the one they met.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one quick example of each: the puddles shone like coins (simile); the Cedar River is a mirror at sunset (metaphor); the streetlights blinked awake (personification); I have read a billion pages this week (hyperbole); break a leg, which means good luck (idiom). Say plainly: an idiom is a fixed, common saying that people learn as a whole, like a vocabulary word. Its meaning cannot be figured out from the exact words. One more tip for later: the word like does not always make a simile. In "Owen would like a turn on the swings," like means want, and nothing is compared, so it is literal. Challenge players will see this idea in the game.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aloud slowly, one question at a time. Write the four questions on the board, because students will use them all lesson: Is it literally true? What is the clue? What does it really mean? Why did the writer use it? Point out that these are the moves in the game: searching a scene asks "literally true?", the interview asks for the clue (the device), following the lead asks what it really means, and Challenge players also explain why. Ask: how would the mood change if the fog stomped down Elm Street? (It would feel loud or threatening.)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each sentence aloud and have students show fingers at the same time. Answers: A is 4 (hyperbole: no one waits a hundred years for a bus), B is 1 (simile: like coins), C is 5 (idiom: keep an eye on means watch carefully), D is 3 (personification: streetlights cannot wake up), E is 2 (metaphor: the river is a mirror, no like or as). Students who miss two or more start at Level 1. Students who get all five and can explain why may start at Level 3.</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Write the three codes on the board by group: WHIT8B-1 is Support, WHIT8B-2 is On Level, WHIT8B-3 is Challenge. Everyone with the same code gets the same notes and witnesses in the same order, so partners can help each other. The case has four places: Town Hall, Hollow Hearth Bakery, the library, and Cedar Park. At each place students tap the notes in the picture, bag the one written in figurative language, name the device in what the witness says, and pick what the witness really means. Each meaning is tied to a place, so a literal reading (like thinking "hit the books" means hitting something) sends the detective to a dead end with an explanation, then back on the trail. Challenge players also explain why the speaker chose those words, and Challenge has no hints. Support players get hints and a second try. A run takes about 10 to 15 minutes. The completion code starts with the class code and level, then the score and a 3-character check, so students should copy it exactly. To check codes, tap the small "Made by GBG Education" credit 5 times and enter the teacher passphrase from the lesson plan. Keep the passphrase private.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Collect exit tickets at the door. A strong answer names the device correctly and decodes the real meaning, for example: "Our hallway is a river at 8 a.m." (metaphor: the hallway is crowded with students all moving in one direction). Sort the tickets into got it, almost, and not yet to plan tomorrow's warm-up.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11814"/>
        </a:solidFill>
        <a:effectLst/>
      </p:bgPr>
    </p:bg>
    <p:spTree>
      <p:nvGrpSpPr>
        <p:cNvPr id="1" name=""/>
        <p:cNvGrpSpPr/>
        <p:nvPr/>
      </p:nvGrpSpPr>
      <p:grpSpPr/>
      <p:sp>
        <p:nvSpPr>
          <p:cNvPr id="2" name="Rectangle 1"/>
          <p:cNvSpPr/>
          <p:nvPr/>
        </p:nvSpPr>
        <p:spPr>
          <a:xfrm>
            <a:off x="0" y="6729984"/>
            <a:ext cx="12191695" cy="128016"/>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22960" y="1143000"/>
            <a:ext cx="82296" cy="3749039"/>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43000" y="1097280"/>
            <a:ext cx="9875520" cy="457200"/>
          </a:xfrm>
          <a:prstGeom prst="rect">
            <a:avLst/>
          </a:prstGeom>
          <a:noFill/>
        </p:spPr>
        <p:txBody>
          <a:bodyPr wrap="square" lIns="45720" rIns="45720" tIns="27432" bIns="27432" anchor="t">
            <a:noAutofit/>
          </a:bodyPr>
          <a:lstStyle/>
          <a:p>
            <a:r>
              <a:rPr sz="1400" b="1" spc="300">
                <a:solidFill>
                  <a:srgbClr val="8FC5A3"/>
                </a:solidFill>
                <a:latin typeface="Arial"/>
              </a:rPr>
              <a:t>GBG EDUCATION</a:t>
            </a:r>
          </a:p>
        </p:txBody>
      </p:sp>
      <p:sp>
        <p:nvSpPr>
          <p:cNvPr id="5" name="TextBox 4"/>
          <p:cNvSpPr txBox="1"/>
          <p:nvPr/>
        </p:nvSpPr>
        <p:spPr>
          <a:xfrm>
            <a:off x="1143000" y="1645920"/>
            <a:ext cx="9875520" cy="1066799"/>
          </a:xfrm>
          <a:prstGeom prst="rect">
            <a:avLst/>
          </a:prstGeom>
          <a:noFill/>
        </p:spPr>
        <p:txBody>
          <a:bodyPr wrap="square" lIns="45720" rIns="45720" tIns="27432" bIns="27432" anchor="t">
            <a:noAutofit/>
          </a:bodyPr>
          <a:lstStyle/>
          <a:p>
            <a:pPr>
              <a:lnSpc>
                <a:spcPct val="95000"/>
              </a:lnSpc>
            </a:pPr>
            <a:r>
              <a:rPr sz="6000" b="1">
                <a:solidFill>
                  <a:srgbClr val="FFFFFF"/>
                </a:solidFill>
                <a:latin typeface="Arial"/>
              </a:rPr>
              <a:t>Cedar Hollow Case Files</a:t>
            </a:r>
          </a:p>
        </p:txBody>
      </p:sp>
      <p:sp>
        <p:nvSpPr>
          <p:cNvPr id="6" name="TextBox 5"/>
          <p:cNvSpPr txBox="1"/>
          <p:nvPr/>
        </p:nvSpPr>
        <p:spPr>
          <a:xfrm>
            <a:off x="1143000" y="2895600"/>
            <a:ext cx="9875520" cy="548640"/>
          </a:xfrm>
          <a:prstGeom prst="rect">
            <a:avLst/>
          </a:prstGeom>
          <a:noFill/>
        </p:spPr>
        <p:txBody>
          <a:bodyPr wrap="square" lIns="45720" rIns="45720" tIns="27432" bIns="27432" anchor="t">
            <a:noAutofit/>
          </a:bodyPr>
          <a:lstStyle/>
          <a:p>
            <a:r>
              <a:rPr sz="2600" b="0">
                <a:solidFill>
                  <a:srgbClr val="8FC5A3"/>
                </a:solidFill>
                <a:latin typeface="Arial"/>
              </a:rPr>
              <a:t>ELA  ·  Grade 8</a:t>
            </a:r>
          </a:p>
        </p:txBody>
      </p:sp>
      <p:sp>
        <p:nvSpPr>
          <p:cNvPr id="7" name="TextBox 6"/>
          <p:cNvSpPr txBox="1"/>
          <p:nvPr/>
        </p:nvSpPr>
        <p:spPr>
          <a:xfrm>
            <a:off x="1143000" y="3535680"/>
            <a:ext cx="9875520" cy="457200"/>
          </a:xfrm>
          <a:prstGeom prst="rect">
            <a:avLst/>
          </a:prstGeom>
          <a:noFill/>
        </p:spPr>
        <p:txBody>
          <a:bodyPr wrap="square" lIns="45720" rIns="45720" tIns="27432" bIns="27432" anchor="t">
            <a:noAutofit/>
          </a:bodyPr>
          <a:lstStyle/>
          <a:p>
            <a:r>
              <a:rPr sz="1800" b="0">
                <a:solidFill>
                  <a:srgbClr val="FFFFFF"/>
                </a:solidFill>
                <a:latin typeface="Arial"/>
              </a:rPr>
              <a:t>Ms. Whitaker  ·  Cedar Hollow Middle School</a:t>
            </a:r>
          </a:p>
        </p:txBody>
      </p:sp>
      <p:sp>
        <p:nvSpPr>
          <p:cNvPr id="8" name="TextBox 7"/>
          <p:cNvSpPr txBox="1"/>
          <p:nvPr/>
        </p:nvSpPr>
        <p:spPr>
          <a:xfrm>
            <a:off x="1143000" y="5806440"/>
            <a:ext cx="9875520" cy="411480"/>
          </a:xfrm>
          <a:prstGeom prst="rect">
            <a:avLst/>
          </a:prstGeom>
          <a:noFill/>
        </p:spPr>
        <p:txBody>
          <a:bodyPr wrap="square" lIns="45720" rIns="45720" tIns="27432" bIns="27432" anchor="t">
            <a:noAutofit/>
          </a:bodyPr>
          <a:lstStyle/>
          <a:p>
            <a:r>
              <a:rPr sz="1300" b="0">
                <a:solidFill>
                  <a:srgbClr val="B9C4BE"/>
                </a:solidFill>
                <a:latin typeface="Arial"/>
              </a:rPr>
              <a:t>Lesson introduction  ·  50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Stop the presses!</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Read the six Courier headlines.</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Which headline means </a:t>
            </a:r>
            <a:r>
              <a:rPr sz="3200" b="1">
                <a:solidFill>
                  <a:srgbClr val="111814"/>
                </a:solidFill>
                <a:latin typeface="Arial"/>
              </a:rPr>
              <a:t>exactly</a:t>
            </a:r>
            <a:r>
              <a:rPr sz="3200" b="0">
                <a:solidFill>
                  <a:srgbClr val="111814"/>
                </a:solidFill>
                <a:latin typeface="Arial"/>
              </a:rPr>
              <a:t> what it says?</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Turn and talk: what do the other five really mean?</a:t>
            </a:r>
          </a:p>
        </p:txBody>
      </p:sp>
      <p:pic>
        <p:nvPicPr>
          <p:cNvPr id="6" name="Picture 5" descr="img-0.png"/>
          <p:cNvPicPr>
            <a:picLocks noChangeAspect="1"/>
          </p:cNvPicPr>
          <p:nvPr/>
        </p:nvPicPr>
        <p:blipFill>
          <a:blip r:embed="rId2"/>
          <a:stretch>
            <a:fillRect/>
          </a:stretch>
        </p:blipFill>
        <p:spPr>
          <a:xfrm>
            <a:off x="6675120" y="1883664"/>
            <a:ext cx="4846320" cy="3877055"/>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Case Files</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Today's learning target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1">
                <a:solidFill>
                  <a:srgbClr val="111814"/>
                </a:solidFill>
                <a:latin typeface="Arial"/>
              </a:rPr>
              <a:t>Target:</a:t>
            </a:r>
            <a:r>
              <a:rPr sz="3200" b="0">
                <a:solidFill>
                  <a:srgbClr val="111814"/>
                </a:solidFill>
                <a:latin typeface="Arial"/>
              </a:rPr>
              <a:t> I can find figurative language and decode what it means.</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name the five kinds and point to each clue.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decode what a phrase really means in the story.</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explain how word choice creates a mood.</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Case Files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Five kinds of figurative language</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200" b="1">
                <a:solidFill>
                  <a:srgbClr val="111814"/>
                </a:solidFill>
                <a:latin typeface="Arial"/>
              </a:rPr>
              <a:t>Simile:</a:t>
            </a:r>
            <a:r>
              <a:rPr sz="2200" b="0">
                <a:solidFill>
                  <a:srgbClr val="111814"/>
                </a:solidFill>
                <a:latin typeface="Arial"/>
              </a:rPr>
              <a:t> compares different things with like or as</a:t>
            </a:r>
          </a:p>
          <a:p>
            <a:pPr marL="384048" indent="-384048">
              <a:lnSpc>
                <a:spcPct val="105000"/>
              </a:lnSpc>
              <a:spcBef>
                <a:spcPts val="1200"/>
              </a:spcBef>
              <a:buClr>
                <a:srgbClr val="1D6A45"/>
              </a:buClr>
              <a:buSzPct val="100000"/>
              <a:buFont typeface="Arial"/>
              <a:buChar char="•"/>
            </a:pPr>
            <a:r>
              <a:rPr sz="2200" b="1">
                <a:solidFill>
                  <a:srgbClr val="111814"/>
                </a:solidFill>
                <a:latin typeface="Arial"/>
              </a:rPr>
              <a:t>Metaphor:</a:t>
            </a:r>
            <a:r>
              <a:rPr sz="2200" b="0">
                <a:solidFill>
                  <a:srgbClr val="111814"/>
                </a:solidFill>
                <a:latin typeface="Arial"/>
              </a:rPr>
              <a:t> says one thing is another</a:t>
            </a:r>
          </a:p>
          <a:p>
            <a:pPr marL="384048" indent="-384048">
              <a:lnSpc>
                <a:spcPct val="105000"/>
              </a:lnSpc>
              <a:spcBef>
                <a:spcPts val="1200"/>
              </a:spcBef>
              <a:buClr>
                <a:srgbClr val="1D6A45"/>
              </a:buClr>
              <a:buSzPct val="100000"/>
              <a:buFont typeface="Arial"/>
              <a:buChar char="•"/>
            </a:pPr>
            <a:r>
              <a:rPr sz="2200" b="1">
                <a:solidFill>
                  <a:srgbClr val="111814"/>
                </a:solidFill>
                <a:latin typeface="Arial"/>
              </a:rPr>
              <a:t>Personification:</a:t>
            </a:r>
            <a:r>
              <a:rPr sz="2200" b="0">
                <a:solidFill>
                  <a:srgbClr val="111814"/>
                </a:solidFill>
                <a:latin typeface="Arial"/>
              </a:rPr>
              <a:t> a thing acts or feels like a person</a:t>
            </a:r>
          </a:p>
          <a:p>
            <a:pPr marL="384048" indent="-384048">
              <a:lnSpc>
                <a:spcPct val="105000"/>
              </a:lnSpc>
              <a:spcBef>
                <a:spcPts val="1200"/>
              </a:spcBef>
              <a:buClr>
                <a:srgbClr val="1D6A45"/>
              </a:buClr>
              <a:buSzPct val="100000"/>
              <a:buFont typeface="Arial"/>
              <a:buChar char="•"/>
            </a:pPr>
            <a:r>
              <a:rPr sz="2200" b="1">
                <a:solidFill>
                  <a:srgbClr val="111814"/>
                </a:solidFill>
                <a:latin typeface="Arial"/>
              </a:rPr>
              <a:t>Hyperbole:</a:t>
            </a:r>
            <a:r>
              <a:rPr sz="2200" b="0">
                <a:solidFill>
                  <a:srgbClr val="111814"/>
                </a:solidFill>
                <a:latin typeface="Arial"/>
              </a:rPr>
              <a:t> an exaggeration too big to be true</a:t>
            </a:r>
          </a:p>
          <a:p>
            <a:pPr marL="384048" indent="-384048">
              <a:lnSpc>
                <a:spcPct val="105000"/>
              </a:lnSpc>
              <a:spcBef>
                <a:spcPts val="1200"/>
              </a:spcBef>
              <a:buClr>
                <a:srgbClr val="1D6A45"/>
              </a:buClr>
              <a:buSzPct val="100000"/>
              <a:buFont typeface="Arial"/>
              <a:buChar char="•"/>
            </a:pPr>
            <a:r>
              <a:rPr sz="2200" b="1">
                <a:solidFill>
                  <a:srgbClr val="111814"/>
                </a:solidFill>
                <a:latin typeface="Arial"/>
              </a:rPr>
              <a:t>Idiom:</a:t>
            </a:r>
            <a:r>
              <a:rPr sz="2200" b="0">
                <a:solidFill>
                  <a:srgbClr val="111814"/>
                </a:solidFill>
                <a:latin typeface="Arial"/>
              </a:rPr>
              <a:t> a common saying with a hidden meaning</a:t>
            </a:r>
          </a:p>
        </p:txBody>
      </p:sp>
      <p:pic>
        <p:nvPicPr>
          <p:cNvPr id="6" name="Picture 5" descr="img-1.png"/>
          <p:cNvPicPr>
            <a:picLocks noChangeAspect="1"/>
          </p:cNvPicPr>
          <p:nvPr/>
        </p:nvPicPr>
        <p:blipFill>
          <a:blip r:embed="rId2"/>
          <a:stretch>
            <a:fillRect/>
          </a:stretch>
        </p:blipFill>
        <p:spPr>
          <a:xfrm>
            <a:off x="6675120" y="2689915"/>
            <a:ext cx="4846320" cy="2264553"/>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Case Files</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Watch me think: the four detective questions</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"The morning fog </a:t>
            </a:r>
            <a:r>
              <a:rPr sz="3200" b="1">
                <a:solidFill>
                  <a:srgbClr val="111814"/>
                </a:solidFill>
                <a:latin typeface="Arial"/>
              </a:rPr>
              <a:t>tiptoed</a:t>
            </a:r>
            <a:r>
              <a:rPr sz="3200" b="0">
                <a:solidFill>
                  <a:srgbClr val="111814"/>
                </a:solidFill>
                <a:latin typeface="Arial"/>
              </a:rPr>
              <a:t> down Elm Street."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1. Literally true? No. Fog has no feet.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2. Clue: a human action, so </a:t>
            </a:r>
            <a:r>
              <a:rPr sz="3200" b="1">
                <a:solidFill>
                  <a:srgbClr val="111814"/>
                </a:solidFill>
                <a:latin typeface="Arial"/>
              </a:rPr>
              <a:t>personification</a:t>
            </a:r>
            <a:r>
              <a:rPr sz="3200" b="0">
                <a:solidFill>
                  <a:srgbClr val="111814"/>
                </a:solidFill>
                <a:latin typeface="Arial"/>
              </a:rPr>
              <a: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3. Meaning: the fog moved in slowly and quietly.</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4. Why: the morning feels hushed and mysterious.</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Case Files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Quick check: name it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800" b="0">
                <a:solidFill>
                  <a:srgbClr val="111814"/>
                </a:solidFill>
                <a:latin typeface="Arial"/>
              </a:rPr>
              <a:t>A. Tomás waited a century for the bus.</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B. The puddles glittered like coins in the sun.</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C. Keep an eye on the bake sale table.</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D. The streetlights blinked awake at dusk.</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E. The Cedar River is a mirror at sunset.</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Show fingers: 1 simile, 2 metaphor, 3 personification, 4 hyperbole, 5 idiom</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Case Files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How to play Cedar Hollow Case Files</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200" b="0">
                <a:solidFill>
                  <a:srgbClr val="111814"/>
                </a:solidFill>
                <a:latin typeface="Arial"/>
              </a:rPr>
              <a:t>Type your group's code: </a:t>
            </a:r>
            <a:r>
              <a:rPr sz="2200" b="1">
                <a:solidFill>
                  <a:srgbClr val="111814"/>
                </a:solidFill>
                <a:latin typeface="Arial"/>
              </a:rPr>
              <a:t>WHIT8B-1</a:t>
            </a:r>
            <a:r>
              <a:rPr sz="2200" b="0">
                <a:solidFill>
                  <a:srgbClr val="111814"/>
                </a:solidFill>
                <a:latin typeface="Arial"/>
              </a:rPr>
              <a:t>, </a:t>
            </a:r>
            <a:r>
              <a:rPr sz="2200" b="1">
                <a:solidFill>
                  <a:srgbClr val="111814"/>
                </a:solidFill>
                <a:latin typeface="Arial"/>
              </a:rPr>
              <a:t>WHIT8B-2</a:t>
            </a:r>
            <a:r>
              <a:rPr sz="2200" b="0">
                <a:solidFill>
                  <a:srgbClr val="111814"/>
                </a:solidFill>
                <a:latin typeface="Arial"/>
              </a:rPr>
              <a:t>, or </a:t>
            </a:r>
            <a:r>
              <a:rPr sz="2200" b="1">
                <a:solidFill>
                  <a:srgbClr val="111814"/>
                </a:solidFill>
                <a:latin typeface="Arial"/>
              </a:rPr>
              <a:t>WHIT8B-3</a:t>
            </a:r>
            <a:r>
              <a:rPr sz="2200" b="0">
                <a:solidFill>
                  <a:srgbClr val="111814"/>
                </a:solidFill>
                <a:latin typeface="Arial"/>
              </a:rPr>
              <a:t>.</a:t>
            </a:r>
          </a:p>
          <a:p>
            <a:pPr marL="384048" indent="-384048">
              <a:lnSpc>
                <a:spcPct val="105000"/>
              </a:lnSpc>
              <a:spcBef>
                <a:spcPts val="1200"/>
              </a:spcBef>
              <a:buClr>
                <a:srgbClr val="1D6A45"/>
              </a:buClr>
              <a:buSzPct val="100000"/>
              <a:buFont typeface="Arial"/>
              <a:buChar char="•"/>
            </a:pPr>
            <a:r>
              <a:rPr sz="2200" b="1">
                <a:solidFill>
                  <a:srgbClr val="111814"/>
                </a:solidFill>
                <a:latin typeface="Arial"/>
              </a:rPr>
              <a:t>Search</a:t>
            </a:r>
            <a:r>
              <a:rPr sz="2200" b="0">
                <a:solidFill>
                  <a:srgbClr val="111814"/>
                </a:solidFill>
                <a:latin typeface="Arial"/>
              </a:rPr>
              <a:t> the scene: bag the note written in figurative language.</a:t>
            </a:r>
          </a:p>
          <a:p>
            <a:pPr marL="384048" indent="-384048">
              <a:lnSpc>
                <a:spcPct val="105000"/>
              </a:lnSpc>
              <a:spcBef>
                <a:spcPts val="1200"/>
              </a:spcBef>
              <a:buClr>
                <a:srgbClr val="1D6A45"/>
              </a:buClr>
              <a:buSzPct val="100000"/>
              <a:buFont typeface="Arial"/>
              <a:buChar char="•"/>
            </a:pPr>
            <a:r>
              <a:rPr sz="2200" b="1">
                <a:solidFill>
                  <a:srgbClr val="111814"/>
                </a:solidFill>
                <a:latin typeface="Arial"/>
              </a:rPr>
              <a:t>Interview</a:t>
            </a:r>
            <a:r>
              <a:rPr sz="2200" b="0">
                <a:solidFill>
                  <a:srgbClr val="111814"/>
                </a:solidFill>
                <a:latin typeface="Arial"/>
              </a:rPr>
              <a:t> the witness: name the device.</a:t>
            </a:r>
          </a:p>
          <a:p>
            <a:pPr marL="384048" indent="-384048">
              <a:lnSpc>
                <a:spcPct val="105000"/>
              </a:lnSpc>
              <a:spcBef>
                <a:spcPts val="1200"/>
              </a:spcBef>
              <a:buClr>
                <a:srgbClr val="1D6A45"/>
              </a:buClr>
              <a:buSzPct val="100000"/>
              <a:buFont typeface="Arial"/>
              <a:buChar char="•"/>
            </a:pPr>
            <a:r>
              <a:rPr sz="2200" b="1">
                <a:solidFill>
                  <a:srgbClr val="111814"/>
                </a:solidFill>
                <a:latin typeface="Arial"/>
              </a:rPr>
              <a:t>Follow the lead</a:t>
            </a:r>
            <a:r>
              <a:rPr sz="2200" b="0">
                <a:solidFill>
                  <a:srgbClr val="111814"/>
                </a:solidFill>
                <a:latin typeface="Arial"/>
              </a:rPr>
              <a:t>: decode the meaning. Wrong meaning, dead end!</a:t>
            </a:r>
          </a:p>
          <a:p>
            <a:pPr marL="384048" indent="-384048">
              <a:lnSpc>
                <a:spcPct val="105000"/>
              </a:lnSpc>
              <a:spcBef>
                <a:spcPts val="1200"/>
              </a:spcBef>
              <a:buClr>
                <a:srgbClr val="1D6A45"/>
              </a:buClr>
              <a:buSzPct val="100000"/>
              <a:buFont typeface="Arial"/>
              <a:buChar char="•"/>
            </a:pPr>
            <a:r>
              <a:rPr sz="2200" b="0">
                <a:solidFill>
                  <a:srgbClr val="111814"/>
                </a:solidFill>
                <a:latin typeface="Arial"/>
              </a:rPr>
              <a:t>Crack the case, then type your </a:t>
            </a:r>
            <a:r>
              <a:rPr sz="2200" b="1">
                <a:solidFill>
                  <a:srgbClr val="111814"/>
                </a:solidFill>
                <a:latin typeface="Arial"/>
              </a:rPr>
              <a:t>completion code</a:t>
            </a:r>
            <a:r>
              <a:rPr sz="2200" b="0">
                <a:solidFill>
                  <a:srgbClr val="111814"/>
                </a:solidFill>
                <a:latin typeface="Arial"/>
              </a:rPr>
              <a:t> into the assignment.</a:t>
            </a:r>
          </a:p>
        </p:txBody>
      </p:sp>
      <p:pic>
        <p:nvPicPr>
          <p:cNvPr id="6" name="Picture 5" descr="game-search.png"/>
          <p:cNvPicPr>
            <a:picLocks noChangeAspect="1"/>
          </p:cNvPicPr>
          <p:nvPr/>
        </p:nvPicPr>
        <p:blipFill>
          <a:blip r:embed="rId2"/>
          <a:stretch>
            <a:fillRect/>
          </a:stretch>
        </p:blipFill>
        <p:spPr>
          <a:xfrm>
            <a:off x="6675120" y="2182459"/>
            <a:ext cx="4846320" cy="3279464"/>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Case Files</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Exit ticket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1. Write your completion code.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2. Write one sentence about Cedar Hollow Middle School that uses figurative language.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3. Label the kind and decode what it really means.</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4. Circle the "I can" statement you met today.</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Case Files</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Cedar Hollow Case Files</dc:title>
  <dc:subject>ELA, Grade 8</dc:subject>
  <dc:creator>GBG Education</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