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Today we look at how the Constitution splits power among three branches, and how each branch can stop the others from going too far. By the end of class you will be able to trace a vetoed bill and name the checks each branch holds.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pairs one minute, then take two ideas (for example: unfair rules, no one to appeal to, no way to remove a bad leader). Connect their answers to the quote. Federalist No. 47 was published under the pen name Publius and is generally credited to James Madison. Tell students the framers answered this problem in two ways: separate the powers, then give each branch ways to check the others.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target aloud. Ask students to rate themselves 1 to 4 on each I can statement now; they will rate again at the exit ticket.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to each building. Congress is bicameral: the House of Representatives and the Senate. Article III creates the Supreme Court and lets Congress set up lower federal courts. Emphasize that Article I is the longest article and that Section 8 lists most of Congress's powers.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Stress the common mix-up: federalism is national versus state power; separation of powers is the split among three branches of the national government. Impeachment is a charge, like an indictment. Removal needs a Senate conviction by two-thirds of the senators present (Article I, Section 3). Judicial review is not written out in Article III; the Court established it in Marbury v. Madison (1803).</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Trace the path on the picture: steps 1 to 5, then the veto sends the bill back to the chamber where it started. Point out that the veto and the override are both in Article I, Section 7, not Article II. Then ask: once it is law, can the courts still strike it down? Yes. An override makes a bill a law, but every law must still follow the Constitution.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Sketch three circles on the board and draw an arrow for each check as you go. Treaties need two-thirds of the senators present (Article II, Section 2). Proposing an amendment takes two-thirds of both chambers, and three-fourths of the states must ratify it (Article V). Do not give a vote number for confirming nominees or for the House impeaching: the Constitution does not set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Write the three codes on the board by group: ASH-GOV-1 (Support), ASH-GOV-2 (On Level), ASH-GOV-3 (Challenge). Everyone with the same code gets the same turns, bills, and vote tallies, so partners can compare. Students run the Cedar Hollow High School Model Government: at each stop they play the House, the Senate, the President, or the courts, and the town reacts to every move with a Courier headline. Walk through the picture: the House reached two-thirds (296 is at least 290), but the Senate fell short (64 is less than 67), so the veto stands. The read-aloud button reads each situation where the browser supports it. Plan on 10 to 15 minutes.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Answers: (1) Not yet. The Senate holds a trial, and two-thirds of the senators present must vote to convict before removal. (2) No. With all 100 senators voting, two-thirds is about 66.7, so it takes 67 (Article I, Section 7). (3) Marbury v. Madison (1803). (4) No. Federalism divides power between the national and state governments; separation of powers divides national power among three branches.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Collect on paper or as an LMS question. Sort tickets into got it, almost, and not yet to plan tomorrow's warm-up. Common error to watch for: saying impeachment removes an official.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11814"/>
        </a:solidFill>
        <a:effectLst/>
      </p:bgPr>
    </p:bg>
    <p:spTree>
      <p:nvGrpSpPr>
        <p:cNvPr id="1" name=""/>
        <p:cNvGrpSpPr/>
        <p:nvPr/>
      </p:nvGrpSpPr>
      <p:grpSpPr/>
      <p:sp>
        <p:nvSpPr>
          <p:cNvPr id="2" name="Rectangle 1"/>
          <p:cNvSpPr/>
          <p:nvPr/>
        </p:nvSpPr>
        <p:spPr>
          <a:xfrm>
            <a:off x="0" y="6729984"/>
            <a:ext cx="12191695" cy="128016"/>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822960" y="1143000"/>
            <a:ext cx="82296" cy="3749039"/>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43000" y="1097280"/>
            <a:ext cx="9875520" cy="457200"/>
          </a:xfrm>
          <a:prstGeom prst="rect">
            <a:avLst/>
          </a:prstGeom>
          <a:noFill/>
        </p:spPr>
        <p:txBody>
          <a:bodyPr wrap="square" lIns="45720" rIns="45720" tIns="27432" bIns="27432" anchor="t">
            <a:noAutofit/>
          </a:bodyPr>
          <a:lstStyle/>
          <a:p>
            <a:r>
              <a:rPr sz="1400" b="1" spc="300">
                <a:solidFill>
                  <a:srgbClr val="8FC5A3"/>
                </a:solidFill>
                <a:latin typeface="Arial"/>
              </a:rPr>
              <a:t>GBG EDUCATION</a:t>
            </a:r>
          </a:p>
        </p:txBody>
      </p:sp>
      <p:sp>
        <p:nvSpPr>
          <p:cNvPr id="5" name="TextBox 4"/>
          <p:cNvSpPr txBox="1"/>
          <p:nvPr/>
        </p:nvSpPr>
        <p:spPr>
          <a:xfrm>
            <a:off x="1143000" y="1645920"/>
            <a:ext cx="9875520" cy="1066799"/>
          </a:xfrm>
          <a:prstGeom prst="rect">
            <a:avLst/>
          </a:prstGeom>
          <a:noFill/>
        </p:spPr>
        <p:txBody>
          <a:bodyPr wrap="square" lIns="45720" rIns="45720" tIns="27432" bIns="27432" anchor="t">
            <a:noAutofit/>
          </a:bodyPr>
          <a:lstStyle/>
          <a:p>
            <a:pPr>
              <a:lnSpc>
                <a:spcPct val="95000"/>
              </a:lnSpc>
            </a:pPr>
            <a:r>
              <a:rPr sz="6000" b="1">
                <a:solidFill>
                  <a:srgbClr val="FFFFFF"/>
                </a:solidFill>
                <a:latin typeface="Arial"/>
              </a:rPr>
              <a:t>Checks and Balances</a:t>
            </a:r>
          </a:p>
        </p:txBody>
      </p:sp>
      <p:sp>
        <p:nvSpPr>
          <p:cNvPr id="6" name="TextBox 5"/>
          <p:cNvSpPr txBox="1"/>
          <p:nvPr/>
        </p:nvSpPr>
        <p:spPr>
          <a:xfrm>
            <a:off x="1143000" y="2895600"/>
            <a:ext cx="9875520" cy="548640"/>
          </a:xfrm>
          <a:prstGeom prst="rect">
            <a:avLst/>
          </a:prstGeom>
          <a:noFill/>
        </p:spPr>
        <p:txBody>
          <a:bodyPr wrap="square" lIns="45720" rIns="45720" tIns="27432" bIns="27432" anchor="t">
            <a:noAutofit/>
          </a:bodyPr>
          <a:lstStyle/>
          <a:p>
            <a:r>
              <a:rPr sz="2600" b="0">
                <a:solidFill>
                  <a:srgbClr val="8FC5A3"/>
                </a:solidFill>
                <a:latin typeface="Arial"/>
              </a:rPr>
              <a:t>Social Studies: U.S. Government  ·  Grades 9-12</a:t>
            </a:r>
          </a:p>
        </p:txBody>
      </p:sp>
      <p:sp>
        <p:nvSpPr>
          <p:cNvPr id="7" name="TextBox 6"/>
          <p:cNvSpPr txBox="1"/>
          <p:nvPr/>
        </p:nvSpPr>
        <p:spPr>
          <a:xfrm>
            <a:off x="1143000" y="3535680"/>
            <a:ext cx="9875520" cy="457200"/>
          </a:xfrm>
          <a:prstGeom prst="rect">
            <a:avLst/>
          </a:prstGeom>
          <a:noFill/>
        </p:spPr>
        <p:txBody>
          <a:bodyPr wrap="square" lIns="45720" rIns="45720" tIns="27432" bIns="27432" anchor="t">
            <a:noAutofit/>
          </a:bodyPr>
          <a:lstStyle/>
          <a:p>
            <a:r>
              <a:rPr sz="1800" b="0">
                <a:solidFill>
                  <a:srgbClr val="FFFFFF"/>
                </a:solidFill>
                <a:latin typeface="Arial"/>
              </a:rPr>
              <a:t>Mr. Ashford  ·  Cedar Hollow High School</a:t>
            </a:r>
          </a:p>
        </p:txBody>
      </p:sp>
      <p:sp>
        <p:nvSpPr>
          <p:cNvPr id="8" name="TextBox 7"/>
          <p:cNvSpPr txBox="1"/>
          <p:nvPr/>
        </p:nvSpPr>
        <p:spPr>
          <a:xfrm>
            <a:off x="1143000" y="5806440"/>
            <a:ext cx="9875520" cy="411480"/>
          </a:xfrm>
          <a:prstGeom prst="rect">
            <a:avLst/>
          </a:prstGeom>
          <a:noFill/>
        </p:spPr>
        <p:txBody>
          <a:bodyPr wrap="square" lIns="45720" rIns="45720" tIns="27432" bIns="27432" anchor="t">
            <a:noAutofit/>
          </a:bodyPr>
          <a:lstStyle/>
          <a:p>
            <a:r>
              <a:rPr sz="1300" b="0">
                <a:solidFill>
                  <a:srgbClr val="B9C4BE"/>
                </a:solidFill>
                <a:latin typeface="Arial"/>
              </a:rPr>
              <a:t>Lesson introduction  ·  50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Who should hold all the power?</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000" b="0">
                <a:solidFill>
                  <a:srgbClr val="111814"/>
                </a:solidFill>
                <a:latin typeface="Arial"/>
              </a:rPr>
              <a:t>Imagine the Cedar Hollow student council president could write the school rules, enforce them, and judge every dispute about them.</a:t>
            </a:r>
          </a:p>
          <a:p>
            <a:pPr marL="384048" indent="-384048">
              <a:lnSpc>
                <a:spcPct val="105000"/>
              </a:lnSpc>
              <a:spcBef>
                <a:spcPts val="1600"/>
              </a:spcBef>
              <a:buClr>
                <a:srgbClr val="1D6A45"/>
              </a:buClr>
              <a:buSzPct val="100000"/>
              <a:buFont typeface="Arial"/>
              <a:buChar char="•"/>
            </a:pPr>
            <a:r>
              <a:rPr sz="3000" b="1">
                <a:solidFill>
                  <a:srgbClr val="111814"/>
                </a:solidFill>
                <a:latin typeface="Arial"/>
              </a:rPr>
              <a:t>Turn and talk:</a:t>
            </a:r>
            <a:r>
              <a:rPr sz="3000" b="0">
                <a:solidFill>
                  <a:srgbClr val="111814"/>
                </a:solidFill>
                <a:latin typeface="Arial"/>
              </a:rPr>
              <a:t> what could go wrong?</a:t>
            </a:r>
          </a:p>
          <a:p>
            <a:pPr marL="384048" indent="-384048">
              <a:lnSpc>
                <a:spcPct val="105000"/>
              </a:lnSpc>
              <a:spcBef>
                <a:spcPts val="1600"/>
              </a:spcBef>
              <a:buClr>
                <a:srgbClr val="1D6A45"/>
              </a:buClr>
              <a:buSzPct val="100000"/>
              <a:buFont typeface="Arial"/>
              <a:buChar char="•"/>
            </a:pPr>
            <a:r>
              <a:rPr sz="3000" b="0">
                <a:solidFill>
                  <a:srgbClr val="111814"/>
                </a:solidFill>
                <a:latin typeface="Arial"/>
              </a:rPr>
              <a:t>"The accumulation of all powers, legislative, executive, and judiciary, in the same hands ... may justly be pronounced the very definition of tyranny." (Federalist No. 47, 1788)</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Today's learning target</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1">
                <a:solidFill>
                  <a:srgbClr val="111814"/>
                </a:solidFill>
                <a:latin typeface="Arial"/>
              </a:rPr>
              <a:t>Target:</a:t>
            </a:r>
            <a:r>
              <a:rPr sz="3200" b="0">
                <a:solidFill>
                  <a:srgbClr val="111814"/>
                </a:solidFill>
                <a:latin typeface="Arial"/>
              </a:rPr>
              <a:t> I can explain how the Constitution divides power among three branches and how each branch checks the others.</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name each branch, its article, and its main job.</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trace a bill through both chambers, the President, and a veto.</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decide whether a vote reached two-thirds.</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Three branches, one Constitution</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600" b="1">
                <a:solidFill>
                  <a:srgbClr val="111814"/>
                </a:solidFill>
                <a:latin typeface="Arial"/>
              </a:rPr>
              <a:t>Article I: Congress</a:t>
            </a:r>
            <a:r>
              <a:rPr sz="2600" b="0">
                <a:solidFill>
                  <a:srgbClr val="111814"/>
                </a:solidFill>
                <a:latin typeface="Arial"/>
              </a:rPr>
              <a:t> (legislative) makes the laws.</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Article II: the President</a:t>
            </a:r>
            <a:r>
              <a:rPr sz="2600" b="0">
                <a:solidFill>
                  <a:srgbClr val="111814"/>
                </a:solidFill>
                <a:latin typeface="Arial"/>
              </a:rPr>
              <a:t> (executive) carries out the laws.</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Article III: the federal courts</a:t>
            </a:r>
            <a:r>
              <a:rPr sz="2600" b="0">
                <a:solidFill>
                  <a:srgbClr val="111814"/>
                </a:solidFill>
                <a:latin typeface="Arial"/>
              </a:rPr>
              <a:t> (judicial) interpret the laws.</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Separation of powers:</a:t>
            </a:r>
            <a:r>
              <a:rPr sz="2600" b="0">
                <a:solidFill>
                  <a:srgbClr val="111814"/>
                </a:solidFill>
                <a:latin typeface="Arial"/>
              </a:rPr>
              <a:t> no one branch does everything.</a:t>
            </a:r>
          </a:p>
        </p:txBody>
      </p:sp>
      <p:pic>
        <p:nvPicPr>
          <p:cNvPr id="6" name="Picture 5" descr="img-0.png"/>
          <p:cNvPicPr>
            <a:picLocks noChangeAspect="1"/>
          </p:cNvPicPr>
          <p:nvPr/>
        </p:nvPicPr>
        <p:blipFill>
          <a:blip r:embed="rId2"/>
          <a:stretch>
            <a:fillRect/>
          </a:stretch>
        </p:blipFill>
        <p:spPr>
          <a:xfrm>
            <a:off x="6675120" y="2643655"/>
            <a:ext cx="4846320" cy="2357073"/>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Key vocabulary</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600" b="1">
                <a:solidFill>
                  <a:srgbClr val="111814"/>
                </a:solidFill>
                <a:latin typeface="Arial"/>
              </a:rPr>
              <a:t>Checks and balances:</a:t>
            </a:r>
            <a:r>
              <a:rPr sz="2600" b="0">
                <a:solidFill>
                  <a:srgbClr val="111814"/>
                </a:solidFill>
                <a:latin typeface="Arial"/>
              </a:rPr>
              <a:t> each branch can limit the other two.</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Federalism:</a:t>
            </a:r>
            <a:r>
              <a:rPr sz="2600" b="0">
                <a:solidFill>
                  <a:srgbClr val="111814"/>
                </a:solidFill>
                <a:latin typeface="Arial"/>
              </a:rPr>
              <a:t> power split between the national and state governments.</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Veto / override:</a:t>
            </a:r>
            <a:r>
              <a:rPr sz="2600" b="0">
                <a:solidFill>
                  <a:srgbClr val="111814"/>
                </a:solidFill>
                <a:latin typeface="Arial"/>
              </a:rPr>
              <a:t> the President rejects a bill; two-thirds of both chambers can pass it anyway.</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Impeach:</a:t>
            </a:r>
            <a:r>
              <a:rPr sz="2600" b="0">
                <a:solidFill>
                  <a:srgbClr val="111814"/>
                </a:solidFill>
                <a:latin typeface="Arial"/>
              </a:rPr>
              <a:t> the House formally charges an official (not removal).</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Judicial review:</a:t>
            </a:r>
            <a:r>
              <a:rPr sz="2600" b="0">
                <a:solidFill>
                  <a:srgbClr val="111814"/>
                </a:solidFill>
                <a:latin typeface="Arial"/>
              </a:rPr>
              <a:t> courts strike down laws that conflict with the Constitution.</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Worked example: veto, then override</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200" b="0">
                <a:solidFill>
                  <a:srgbClr val="111814"/>
                </a:solidFill>
                <a:latin typeface="Arial"/>
              </a:rPr>
              <a:t>The (fictional) National Trails Act passes the House and the Senate.</a:t>
            </a:r>
          </a:p>
          <a:p>
            <a:pPr marL="384048" indent="-384048">
              <a:lnSpc>
                <a:spcPct val="105000"/>
              </a:lnSpc>
              <a:spcBef>
                <a:spcPts val="1200"/>
              </a:spcBef>
              <a:buClr>
                <a:srgbClr val="1D6A45"/>
              </a:buClr>
              <a:buSzPct val="100000"/>
              <a:buFont typeface="Arial"/>
              <a:buChar char="•"/>
            </a:pPr>
            <a:r>
              <a:rPr sz="2200" b="0">
                <a:solidFill>
                  <a:srgbClr val="111814"/>
                </a:solidFill>
                <a:latin typeface="Arial"/>
              </a:rPr>
              <a:t>The President vetoes it and returns it, with objections, to the House, where it started.</a:t>
            </a:r>
          </a:p>
          <a:p>
            <a:pPr marL="384048" indent="-384048">
              <a:lnSpc>
                <a:spcPct val="105000"/>
              </a:lnSpc>
              <a:spcBef>
                <a:spcPts val="1200"/>
              </a:spcBef>
              <a:buClr>
                <a:srgbClr val="1D6A45"/>
              </a:buClr>
              <a:buSzPct val="100000"/>
              <a:buFont typeface="Arial"/>
              <a:buChar char="•"/>
            </a:pPr>
            <a:r>
              <a:rPr sz="2200" b="0">
                <a:solidFill>
                  <a:srgbClr val="111814"/>
                </a:solidFill>
                <a:latin typeface="Arial"/>
              </a:rPr>
              <a:t>Two-thirds of the House vote yes, then two-thirds of the Senate.</a:t>
            </a:r>
          </a:p>
          <a:p>
            <a:pPr marL="384048" indent="-384048">
              <a:lnSpc>
                <a:spcPct val="105000"/>
              </a:lnSpc>
              <a:spcBef>
                <a:spcPts val="1200"/>
              </a:spcBef>
              <a:buClr>
                <a:srgbClr val="1D6A45"/>
              </a:buClr>
              <a:buSzPct val="100000"/>
              <a:buFont typeface="Arial"/>
              <a:buChar char="•"/>
            </a:pPr>
            <a:r>
              <a:rPr sz="2200" b="0">
                <a:solidFill>
                  <a:srgbClr val="111814"/>
                </a:solidFill>
                <a:latin typeface="Arial"/>
              </a:rPr>
              <a:t>It becomes law without the President's signature (Article I, Section 7).</a:t>
            </a:r>
          </a:p>
        </p:txBody>
      </p:sp>
      <p:pic>
        <p:nvPicPr>
          <p:cNvPr id="6" name="Picture 5" descr="img-1.png"/>
          <p:cNvPicPr>
            <a:picLocks noChangeAspect="1"/>
          </p:cNvPicPr>
          <p:nvPr/>
        </p:nvPicPr>
        <p:blipFill>
          <a:blip r:embed="rId2"/>
          <a:stretch>
            <a:fillRect/>
          </a:stretch>
        </p:blipFill>
        <p:spPr>
          <a:xfrm>
            <a:off x="6675120" y="2361687"/>
            <a:ext cx="4846320" cy="2921009"/>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Who checks whom?</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600" b="1">
                <a:solidFill>
                  <a:srgbClr val="111814"/>
                </a:solidFill>
                <a:latin typeface="Arial"/>
              </a:rPr>
              <a:t>President on Congress:</a:t>
            </a:r>
            <a:r>
              <a:rPr sz="2600" b="0">
                <a:solidFill>
                  <a:srgbClr val="111814"/>
                </a:solidFill>
                <a:latin typeface="Arial"/>
              </a:rPr>
              <a:t> veto.</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Congress on the President:</a:t>
            </a:r>
            <a:r>
              <a:rPr sz="2600" b="0">
                <a:solidFill>
                  <a:srgbClr val="111814"/>
                </a:solidFill>
                <a:latin typeface="Arial"/>
              </a:rPr>
              <a:t> override, impeachment and removal, Senate consent to appointments and treaties, power of the purse.</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Courts on both:</a:t>
            </a:r>
            <a:r>
              <a:rPr sz="2600" b="0">
                <a:solidFill>
                  <a:srgbClr val="111814"/>
                </a:solidFill>
                <a:latin typeface="Arial"/>
              </a:rPr>
              <a:t> judicial review.</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On the courts:</a:t>
            </a:r>
            <a:r>
              <a:rPr sz="2600" b="0">
                <a:solidFill>
                  <a:srgbClr val="111814"/>
                </a:solidFill>
                <a:latin typeface="Arial"/>
              </a:rPr>
              <a:t> the President nominates and the Senate confirms judges; Congress can impeach judges; Congress and the states can amend the Constitution to reverse a ruling.</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How to play</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000" b="0">
                <a:solidFill>
                  <a:srgbClr val="111814"/>
                </a:solidFill>
                <a:latin typeface="Arial"/>
              </a:rPr>
              <a:t>Type your class code, for example </a:t>
            </a:r>
            <a:r>
              <a:rPr sz="2000" b="1">
                <a:solidFill>
                  <a:srgbClr val="111814"/>
                </a:solidFill>
                <a:latin typeface="Arial"/>
              </a:rPr>
              <a:t>ASH-GOV-2</a:t>
            </a:r>
            <a:r>
              <a:rPr sz="2000" b="0">
                <a:solidFill>
                  <a:srgbClr val="111814"/>
                </a:solidFill>
                <a:latin typeface="Arial"/>
              </a:rPr>
              <a:t> (the last digit is your level).</a:t>
            </a:r>
          </a:p>
          <a:p>
            <a:pPr marL="384048" indent="-384048">
              <a:lnSpc>
                <a:spcPct val="105000"/>
              </a:lnSpc>
              <a:spcBef>
                <a:spcPts val="1100"/>
              </a:spcBef>
              <a:buClr>
                <a:srgbClr val="1D6A45"/>
              </a:buClr>
              <a:buSzPct val="100000"/>
              <a:buFont typeface="Arial"/>
              <a:buChar char="•"/>
            </a:pPr>
            <a:r>
              <a:rPr sz="2000" b="0">
                <a:solidFill>
                  <a:srgbClr val="111814"/>
                </a:solidFill>
                <a:latin typeface="Arial"/>
              </a:rPr>
              <a:t>Each turn, move a bill, case, nomination, or treaty through the branches.</a:t>
            </a:r>
          </a:p>
          <a:p>
            <a:pPr marL="384048" indent="-384048">
              <a:lnSpc>
                <a:spcPct val="105000"/>
              </a:lnSpc>
              <a:spcBef>
                <a:spcPts val="1100"/>
              </a:spcBef>
              <a:buClr>
                <a:srgbClr val="1D6A45"/>
              </a:buClr>
              <a:buSzPct val="100000"/>
              <a:buFont typeface="Arial"/>
              <a:buChar char="•"/>
            </a:pPr>
            <a:r>
              <a:rPr sz="2000" b="0">
                <a:solidFill>
                  <a:srgbClr val="111814"/>
                </a:solidFill>
                <a:latin typeface="Arial"/>
              </a:rPr>
              <a:t>Play each role and pick the move the Constitution requires.</a:t>
            </a:r>
          </a:p>
          <a:p>
            <a:pPr marL="384048" indent="-384048">
              <a:lnSpc>
                <a:spcPct val="105000"/>
              </a:lnSpc>
              <a:spcBef>
                <a:spcPts val="1100"/>
              </a:spcBef>
              <a:buClr>
                <a:srgbClr val="1D6A45"/>
              </a:buClr>
              <a:buSzPct val="100000"/>
              <a:buFont typeface="Arial"/>
              <a:buChar char="•"/>
            </a:pPr>
            <a:r>
              <a:rPr sz="2000" b="0">
                <a:solidFill>
                  <a:srgbClr val="111814"/>
                </a:solidFill>
                <a:latin typeface="Arial"/>
              </a:rPr>
              <a:t>Two-thirds is </a:t>
            </a:r>
            <a:r>
              <a:rPr sz="2000" b="1">
                <a:solidFill>
                  <a:srgbClr val="111814"/>
                </a:solidFill>
                <a:latin typeface="Arial"/>
              </a:rPr>
              <a:t>290 of 435</a:t>
            </a:r>
            <a:r>
              <a:rPr sz="2000" b="0">
                <a:solidFill>
                  <a:srgbClr val="111814"/>
                </a:solidFill>
                <a:latin typeface="Arial"/>
              </a:rPr>
              <a:t> and </a:t>
            </a:r>
            <a:r>
              <a:rPr sz="2000" b="1">
                <a:solidFill>
                  <a:srgbClr val="111814"/>
                </a:solidFill>
                <a:latin typeface="Arial"/>
              </a:rPr>
              <a:t>67 of 100</a:t>
            </a:r>
            <a:r>
              <a:rPr sz="2000" b="0">
                <a:solidFill>
                  <a:srgbClr val="111814"/>
                </a:solidFill>
                <a:latin typeface="Arial"/>
              </a:rPr>
              <a:t>.</a:t>
            </a:r>
          </a:p>
          <a:p>
            <a:pPr marL="384048" indent="-384048">
              <a:lnSpc>
                <a:spcPct val="105000"/>
              </a:lnSpc>
              <a:spcBef>
                <a:spcPts val="1100"/>
              </a:spcBef>
              <a:buClr>
                <a:srgbClr val="1D6A45"/>
              </a:buClr>
              <a:buSzPct val="100000"/>
              <a:buFont typeface="Arial"/>
              <a:buChar char="•"/>
            </a:pPr>
            <a:r>
              <a:rPr sz="2000" b="0">
                <a:solidFill>
                  <a:srgbClr val="111814"/>
                </a:solidFill>
                <a:latin typeface="Arial"/>
              </a:rPr>
              <a:t>Copy your completion code at the end.</a:t>
            </a:r>
          </a:p>
        </p:txBody>
      </p:sp>
      <p:pic>
        <p:nvPicPr>
          <p:cNvPr id="6" name="Picture 5" descr="img-2.png"/>
          <p:cNvPicPr>
            <a:picLocks noChangeAspect="1"/>
          </p:cNvPicPr>
          <p:nvPr/>
        </p:nvPicPr>
        <p:blipFill>
          <a:blip r:embed="rId2"/>
          <a:stretch>
            <a:fillRect/>
          </a:stretch>
        </p:blipFill>
        <p:spPr>
          <a:xfrm>
            <a:off x="6675120" y="2548931"/>
            <a:ext cx="4846320" cy="2546520"/>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Quick check</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The House impeaches an official. Is the official removed?</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The Senate votes 66 to 34 to override a veto. Does the override pass the Senate?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Which case established judicial review?</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Is federalism the same as separation of powers?</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Exit ticket</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Write your completion code.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Name one check: which branch uses it, and which branch does it limit?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Rate yourself again on today's I can statements.</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Checks and Balances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Checks and Balances</dc:title>
  <dc:subject>Social Studies: U.S. Government, Grades 9-12</dc:subject>
  <dc:creator>GBG Education</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